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/>
    <p:restoredTop sz="94610"/>
  </p:normalViewPr>
  <p:slideViewPr>
    <p:cSldViewPr snapToGrid="0" snapToObjects="1">
      <p:cViewPr varScale="1">
        <p:scale>
          <a:sx n="157" d="100"/>
          <a:sy n="157" d="100"/>
        </p:scale>
        <p:origin x="16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60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ismo/img/emble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01168"/>
            <a:ext cx="530352" cy="5303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1480" y="4828032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66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Fuente: Ministerio de Gobierno · COE Nacional – SINAPROC · Balance preliminar, viernes 9 de octubre de 2026, 20:00 h</a:t>
            </a:r>
            <a:endParaRPr lang="en-US" sz="9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28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.png"/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2.png"/><Relationship Id="rId7" Type="http://schemas.openxmlformats.org/officeDocument/2006/relationships/image" Target="../media/image27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1.png"/><Relationship Id="rId5" Type="http://schemas.openxmlformats.org/officeDocument/2006/relationships/image" Target="../media/image33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.png"/><Relationship Id="rId5" Type="http://schemas.openxmlformats.org/officeDocument/2006/relationships/image" Target="../media/image33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10" Type="http://schemas.openxmlformats.org/officeDocument/2006/relationships/image" Target="../media/image2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ismo/img/logo_ban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74320"/>
            <a:ext cx="5669280" cy="61440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1480" y="1188720"/>
            <a:ext cx="2880360" cy="329184"/>
          </a:xfrm>
          <a:prstGeom prst="roundRect">
            <a:avLst>
              <a:gd name="adj" fmla="val 50000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4" name="Text 1"/>
          <p:cNvSpPr txBox="1"/>
          <p:nvPr/>
        </p:nvSpPr>
        <p:spPr>
          <a:xfrm>
            <a:off x="411480" y="1188720"/>
            <a:ext cx="2880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6100"/>
                </a:solidFill>
              </a:rPr>
              <a:t>BALANCE PRELIMINAR DE SITUACIÓN</a:t>
            </a:r>
            <a:endParaRPr lang="en-US" sz="105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16916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Sismo de magnitud 7.5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411480" y="2395728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5BA6"/>
                </a:solidFill>
              </a:rPr>
              <a:t>Epicentro a 39 km al noroeste de Tonosí · Profundidad 4 km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411480" y="32461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6262B"/>
                </a:solidFill>
              </a:rPr>
              <a:t>COE Nacional – SINAPROC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65666A"/>
                </a:solidFill>
              </a:rPr>
              <a:t>Lunes 12  de octubre de 2026 · 12:00 horas</a:t>
            </a:r>
            <a:endParaRPr lang="en-US" sz="1300" dirty="0"/>
          </a:p>
        </p:txBody>
      </p:sp>
      <p:pic>
        <p:nvPicPr>
          <p:cNvPr id="8" name="Image 1" descr="/tmp/sismo/img/mapa_nacio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377440"/>
            <a:ext cx="4709160" cy="202346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114800" y="4462272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5666A"/>
                </a:solidFill>
              </a:rPr>
              <a:t>Provincias con reportes de afectación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Características del evento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Datos preliminares del sismo del 9 de octubre de 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11480" y="1143000"/>
            <a:ext cx="4434840" cy="3520440"/>
          </a:xfrm>
          <a:prstGeom prst="roundRect">
            <a:avLst>
              <a:gd name="adj" fmla="val 2078"/>
            </a:avLst>
          </a:prstGeom>
          <a:solidFill>
            <a:srgbClr val="F7F9FC"/>
          </a:solidFill>
          <a:ln w="9525">
            <a:solidFill>
              <a:srgbClr val="E2E7EF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5" name="Image 0" descr="/tmp/sismo/img/mapa_epicen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" y="1164628"/>
            <a:ext cx="4166921" cy="326106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4074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5666A"/>
                </a:solidFill>
              </a:rPr>
              <a:t>Ubicación aproximada del epicentro según el reporte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5120640" y="1188720"/>
            <a:ext cx="361188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8" name="Shape 5"/>
          <p:cNvSpPr/>
          <p:nvPr/>
        </p:nvSpPr>
        <p:spPr>
          <a:xfrm>
            <a:off x="5285232" y="1417320"/>
            <a:ext cx="548640" cy="548640"/>
          </a:xfrm>
          <a:prstGeom prst="ellipse">
            <a:avLst/>
          </a:prstGeom>
          <a:solidFill>
            <a:srgbClr val="FF6100"/>
          </a:solidFill>
          <a:ln w="12700">
            <a:solidFill>
              <a:srgbClr val="FF6100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9" name="Image 1" descr="/tmp/sismo/img/ic_sismo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878" y="1559966"/>
            <a:ext cx="263347" cy="26334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035040" y="128016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7.5</a:t>
            </a:r>
            <a:endParaRPr lang="en-US" sz="3000" dirty="0"/>
          </a:p>
        </p:txBody>
      </p:sp>
      <p:sp>
        <p:nvSpPr>
          <p:cNvPr id="11" name="Text 7"/>
          <p:cNvSpPr txBox="1"/>
          <p:nvPr/>
        </p:nvSpPr>
        <p:spPr>
          <a:xfrm>
            <a:off x="6035040" y="1792224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B"/>
                </a:solidFill>
              </a:rPr>
              <a:t>Magnitud del sismo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120640" y="2359152"/>
            <a:ext cx="361188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3" name="Shape 9"/>
          <p:cNvSpPr/>
          <p:nvPr/>
        </p:nvSpPr>
        <p:spPr>
          <a:xfrm>
            <a:off x="5285232" y="2587752"/>
            <a:ext cx="548640" cy="548640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4" name="Image 2" descr="/tmp/sismo/img/ic_pin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7878" y="2730398"/>
            <a:ext cx="263347" cy="26334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035040" y="245059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km</a:t>
            </a:r>
            <a:endParaRPr lang="en-US" sz="3000" dirty="0"/>
          </a:p>
        </p:txBody>
      </p:sp>
      <p:sp>
        <p:nvSpPr>
          <p:cNvPr id="16" name="Text 11"/>
          <p:cNvSpPr txBox="1"/>
          <p:nvPr/>
        </p:nvSpPr>
        <p:spPr>
          <a:xfrm>
            <a:off x="6035040" y="2962656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B"/>
                </a:solidFill>
              </a:rPr>
              <a:t>al noroeste de Tonosí (epicentro)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5120640" y="3529584"/>
            <a:ext cx="361188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8" name="Shape 13"/>
          <p:cNvSpPr/>
          <p:nvPr/>
        </p:nvSpPr>
        <p:spPr>
          <a:xfrm>
            <a:off x="5285232" y="3758184"/>
            <a:ext cx="548640" cy="548640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9" name="Image 3" descr="/tmp/sismo/img/ic_ola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7878" y="3900830"/>
            <a:ext cx="263347" cy="263347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035040" y="3621024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km</a:t>
            </a:r>
            <a:endParaRPr lang="en-US" sz="3000" dirty="0"/>
          </a:p>
        </p:txBody>
      </p:sp>
      <p:sp>
        <p:nvSpPr>
          <p:cNvPr id="21" name="Text 15"/>
          <p:cNvSpPr txBox="1"/>
          <p:nvPr/>
        </p:nvSpPr>
        <p:spPr>
          <a:xfrm>
            <a:off x="6035040" y="413308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B"/>
                </a:solidFill>
              </a:rPr>
              <a:t>Profundidad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3A5F85F3-B11E-DA55-B8A8-AA37A055199B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144A602F-F4FD-0C1D-9362-D7E541FA9B34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7" name="Image 0" descr="/tmp/sismo/img/logo_banner.png">
            <a:extLst>
              <a:ext uri="{FF2B5EF4-FFF2-40B4-BE49-F238E27FC236}">
                <a16:creationId xmlns:a16="http://schemas.microsoft.com/office/drawing/2014/main" id="{BCD384C9-3022-857F-B152-5E455E6D9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Panorama nacional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Nueve provincias reportan afectaciones; datos de alcance nacional</a:t>
            </a:r>
            <a:endParaRPr lang="en-US" sz="1300" dirty="0"/>
          </a:p>
        </p:txBody>
      </p:sp>
      <p:pic>
        <p:nvPicPr>
          <p:cNvPr id="4" name="Image 0" descr="/tmp/sismo/img/mapa_nacio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097280"/>
            <a:ext cx="5120640" cy="220027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3364992"/>
            <a:ext cx="164592" cy="128016"/>
          </a:xfrm>
          <a:prstGeom prst="rect">
            <a:avLst/>
          </a:prstGeom>
          <a:solidFill>
            <a:srgbClr val="9CC3E6"/>
          </a:solidFill>
          <a:ln w="12700">
            <a:solidFill>
              <a:srgbClr val="9CC3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6" name="Text 3"/>
          <p:cNvSpPr txBox="1"/>
          <p:nvPr/>
        </p:nvSpPr>
        <p:spPr>
          <a:xfrm>
            <a:off x="685800" y="332841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666A"/>
                </a:solidFill>
              </a:rPr>
              <a:t>Provincia con reporte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2148840" y="3364992"/>
            <a:ext cx="164592" cy="128016"/>
          </a:xfrm>
          <a:prstGeom prst="rect">
            <a:avLst/>
          </a:prstGeom>
          <a:solidFill>
            <a:srgbClr val="E9ECF1"/>
          </a:solidFill>
          <a:ln w="12700">
            <a:solidFill>
              <a:srgbClr val="E9ECF1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8" name="Text 5"/>
          <p:cNvSpPr txBox="1"/>
          <p:nvPr/>
        </p:nvSpPr>
        <p:spPr>
          <a:xfrm>
            <a:off x="2377440" y="3328416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5666A"/>
                </a:solidFill>
              </a:rPr>
              <a:t>Sin reporte en el balance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5577840" y="1143000"/>
            <a:ext cx="3154680" cy="621792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0" name="Shape 7"/>
          <p:cNvSpPr/>
          <p:nvPr/>
        </p:nvSpPr>
        <p:spPr>
          <a:xfrm>
            <a:off x="5669280" y="1252728"/>
            <a:ext cx="402336" cy="402336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1" name="Image 1" descr="/tmp/sismo/img/ic_escuel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887" y="1357335"/>
            <a:ext cx="193121" cy="19312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144768" y="1143000"/>
            <a:ext cx="868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6100"/>
                </a:solidFill>
                <a:latin typeface="Arial" pitchFamily="34" charset="0"/>
                <a:cs typeface="Arial" pitchFamily="34" charset="-120"/>
              </a:rPr>
              <a:t>1,744</a:t>
            </a:r>
            <a:endParaRPr lang="en-US" sz="2000" dirty="0">
              <a:solidFill>
                <a:srgbClr val="FF6100"/>
              </a:solidFill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6995160" y="1179576"/>
            <a:ext cx="16642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26262B"/>
                </a:solidFill>
              </a:rPr>
              <a:t>Familias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evaluadas</a:t>
            </a:r>
            <a:r>
              <a:rPr lang="en-US" sz="1000" dirty="0">
                <a:solidFill>
                  <a:srgbClr val="26262B"/>
                </a:solidFill>
              </a:rPr>
              <a:t>/ 6,126 </a:t>
            </a:r>
            <a:r>
              <a:rPr lang="en-US" sz="1000" dirty="0" err="1">
                <a:solidFill>
                  <a:srgbClr val="26262B"/>
                </a:solidFill>
              </a:rPr>
              <a:t>afectados</a:t>
            </a:r>
            <a:r>
              <a:rPr lang="en-US" sz="1000" dirty="0">
                <a:solidFill>
                  <a:srgbClr val="26262B"/>
                </a:solidFill>
              </a:rPr>
              <a:t> y </a:t>
            </a:r>
            <a:r>
              <a:rPr lang="en-US" sz="1000" dirty="0" err="1">
                <a:solidFill>
                  <a:srgbClr val="26262B"/>
                </a:solidFill>
              </a:rPr>
              <a:t>continúan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los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procesos</a:t>
            </a:r>
            <a:r>
              <a:rPr lang="en-US" sz="1000" dirty="0">
                <a:solidFill>
                  <a:srgbClr val="26262B"/>
                </a:solidFill>
              </a:rPr>
              <a:t> de </a:t>
            </a:r>
            <a:r>
              <a:rPr lang="en-US" sz="1000" dirty="0" err="1">
                <a:solidFill>
                  <a:srgbClr val="26262B"/>
                </a:solidFill>
              </a:rPr>
              <a:t>evaluación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577840" y="1874520"/>
            <a:ext cx="3154680" cy="621792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5" name="Shape 11"/>
          <p:cNvSpPr/>
          <p:nvPr/>
        </p:nvSpPr>
        <p:spPr>
          <a:xfrm>
            <a:off x="5669280" y="1984248"/>
            <a:ext cx="402336" cy="402336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6" name="Image 2" descr="/tmp/sismo/img/ic_agua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887" y="2088855"/>
            <a:ext cx="193121" cy="193121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144767" y="1874520"/>
            <a:ext cx="1124711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+69,685 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7374087" y="1883664"/>
            <a:ext cx="123956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Libras de Asistencia </a:t>
            </a:r>
            <a:r>
              <a:rPr lang="en-US" sz="1000" dirty="0" err="1">
                <a:solidFill>
                  <a:srgbClr val="26262B"/>
                </a:solidFill>
              </a:rPr>
              <a:t>humanitarea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aerotrasnportada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5577840" y="2606040"/>
            <a:ext cx="3154680" cy="621792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0" name="Shape 15"/>
          <p:cNvSpPr/>
          <p:nvPr/>
        </p:nvSpPr>
        <p:spPr>
          <a:xfrm>
            <a:off x="5669280" y="2715768"/>
            <a:ext cx="402336" cy="402336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1" name="Image 3" descr="/tmp/sismo/img/ic_personas_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3887" y="2820375"/>
            <a:ext cx="193121" cy="193121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6144768" y="2606040"/>
            <a:ext cx="868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6100"/>
                </a:solidFill>
                <a:latin typeface="Arial" pitchFamily="34" charset="0"/>
                <a:cs typeface="Arial" pitchFamily="34" charset="-120"/>
              </a:rPr>
              <a:t>240  </a:t>
            </a:r>
            <a:endParaRPr lang="en-US" sz="2000" dirty="0"/>
          </a:p>
        </p:txBody>
      </p:sp>
      <p:sp>
        <p:nvSpPr>
          <p:cNvPr id="23" name="Text 17"/>
          <p:cNvSpPr txBox="1"/>
          <p:nvPr/>
        </p:nvSpPr>
        <p:spPr>
          <a:xfrm>
            <a:off x="6995160" y="2642616"/>
            <a:ext cx="16642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 err="1"/>
              <a:t>Toneladas</a:t>
            </a:r>
            <a:r>
              <a:rPr lang="en-US" sz="1000" dirty="0"/>
              <a:t> de </a:t>
            </a:r>
            <a:r>
              <a:rPr lang="en-US" sz="1000" dirty="0" err="1"/>
              <a:t>agua</a:t>
            </a:r>
            <a:r>
              <a:rPr lang="en-US" sz="1000" dirty="0"/>
              <a:t> </a:t>
            </a:r>
            <a:r>
              <a:rPr lang="en-US" sz="1000" dirty="0" err="1"/>
              <a:t>llevada</a:t>
            </a:r>
            <a:r>
              <a:rPr lang="en-US" sz="1000" dirty="0"/>
              <a:t> a las comunidades y </a:t>
            </a:r>
            <a:r>
              <a:rPr lang="en-US" sz="1000" dirty="0" err="1"/>
              <a:t>hospitales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577840" y="3337560"/>
            <a:ext cx="3154680" cy="621792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5" name="Shape 19"/>
          <p:cNvSpPr/>
          <p:nvPr/>
        </p:nvSpPr>
        <p:spPr>
          <a:xfrm>
            <a:off x="5669280" y="3447288"/>
            <a:ext cx="402336" cy="402336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6" name="Image 4" descr="/tmp/sismo/img/ic_buscar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3887" y="3551895"/>
            <a:ext cx="193121" cy="193121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6144768" y="3337560"/>
            <a:ext cx="868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6100"/>
                </a:solidFill>
                <a:latin typeface="Arial" pitchFamily="34" charset="0"/>
                <a:cs typeface="Arial" pitchFamily="34" charset="-120"/>
              </a:rPr>
              <a:t>+ 40</a:t>
            </a:r>
            <a:endParaRPr lang="en-US" sz="2000" dirty="0">
              <a:solidFill>
                <a:srgbClr val="FF6100"/>
              </a:solidFill>
            </a:endParaRPr>
          </a:p>
        </p:txBody>
      </p:sp>
      <p:sp>
        <p:nvSpPr>
          <p:cNvPr id="28" name="Text 21"/>
          <p:cNvSpPr txBox="1"/>
          <p:nvPr/>
        </p:nvSpPr>
        <p:spPr>
          <a:xfrm>
            <a:off x="6995160" y="3374136"/>
            <a:ext cx="16642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26262B"/>
                </a:solidFill>
              </a:rPr>
              <a:t>Pacientes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evacuados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en</a:t>
            </a:r>
            <a:r>
              <a:rPr lang="en-US" sz="1000" dirty="0">
                <a:solidFill>
                  <a:srgbClr val="26262B"/>
                </a:solidFill>
              </a:rPr>
              <a:t> el Hospital Santo Tomás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411480" y="4114800"/>
            <a:ext cx="8321040" cy="566928"/>
          </a:xfrm>
          <a:prstGeom prst="roundRect">
            <a:avLst>
              <a:gd name="adj" fmla="val 11290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30" name="Shape 23"/>
          <p:cNvSpPr/>
          <p:nvPr/>
        </p:nvSpPr>
        <p:spPr>
          <a:xfrm>
            <a:off x="548640" y="4206240"/>
            <a:ext cx="384048" cy="384048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1" name="Image 5" descr="/tmp/sismo/img/ic_escudo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492" y="4306092"/>
            <a:ext cx="184343" cy="184343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1069848" y="4133088"/>
            <a:ext cx="7543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E1370"/>
                </a:solidFill>
              </a:rPr>
              <a:t>Se </a:t>
            </a:r>
            <a:r>
              <a:rPr lang="en-US" sz="1200" dirty="0" err="1">
                <a:solidFill>
                  <a:srgbClr val="2E1370"/>
                </a:solidFill>
              </a:rPr>
              <a:t>han</a:t>
            </a:r>
            <a:r>
              <a:rPr lang="en-US" sz="1200" dirty="0">
                <a:solidFill>
                  <a:srgbClr val="2E1370"/>
                </a:solidFill>
              </a:rPr>
              <a:t> </a:t>
            </a:r>
            <a:r>
              <a:rPr lang="en-US" sz="1200" dirty="0" err="1">
                <a:solidFill>
                  <a:srgbClr val="2E1370"/>
                </a:solidFill>
              </a:rPr>
              <a:t>reestablecido</a:t>
            </a:r>
            <a:r>
              <a:rPr lang="en-US" sz="1200" dirty="0">
                <a:solidFill>
                  <a:srgbClr val="2E1370"/>
                </a:solidFill>
              </a:rPr>
              <a:t> las  plantas potabilizadoras a </a:t>
            </a:r>
            <a:r>
              <a:rPr lang="en-US" sz="1200" dirty="0" err="1">
                <a:solidFill>
                  <a:srgbClr val="2E1370"/>
                </a:solidFill>
              </a:rPr>
              <a:t>nivel</a:t>
            </a:r>
            <a:r>
              <a:rPr lang="en-US" sz="1200" dirty="0">
                <a:solidFill>
                  <a:srgbClr val="2E1370"/>
                </a:solidFill>
              </a:rPr>
              <a:t> </a:t>
            </a:r>
            <a:r>
              <a:rPr lang="en-US" sz="1200" dirty="0" err="1">
                <a:solidFill>
                  <a:srgbClr val="2E1370"/>
                </a:solidFill>
              </a:rPr>
              <a:t>nacional</a:t>
            </a:r>
            <a:r>
              <a:rPr lang="en-US" sz="1200" dirty="0">
                <a:solidFill>
                  <a:srgbClr val="2E1370"/>
                </a:solidFill>
              </a:rPr>
              <a:t> </a:t>
            </a:r>
            <a:r>
              <a:rPr lang="en-US" sz="1200" dirty="0" err="1">
                <a:solidFill>
                  <a:srgbClr val="2E1370"/>
                </a:solidFill>
              </a:rPr>
              <a:t>en</a:t>
            </a:r>
            <a:r>
              <a:rPr lang="en-US" sz="1200" dirty="0">
                <a:solidFill>
                  <a:srgbClr val="2E1370"/>
                </a:solidFill>
              </a:rPr>
              <a:t> </a:t>
            </a:r>
            <a:r>
              <a:rPr lang="en-US" sz="1200" dirty="0" err="1">
                <a:solidFill>
                  <a:srgbClr val="2E1370"/>
                </a:solidFill>
              </a:rPr>
              <a:t>su</a:t>
            </a:r>
            <a:r>
              <a:rPr lang="en-US" sz="1200" dirty="0">
                <a:solidFill>
                  <a:srgbClr val="2E1370"/>
                </a:solidFill>
              </a:rPr>
              <a:t> </a:t>
            </a:r>
            <a:r>
              <a:rPr lang="en-US" sz="1200" dirty="0" err="1">
                <a:solidFill>
                  <a:srgbClr val="2E1370"/>
                </a:solidFill>
              </a:rPr>
              <a:t>mayoría</a:t>
            </a:r>
            <a:r>
              <a:rPr lang="en-US" sz="1200" dirty="0">
                <a:solidFill>
                  <a:srgbClr val="2E1370"/>
                </a:solidFill>
              </a:rPr>
              <a:t>. Los estamentos de seguridad y emergencia mantienen atenciones, monitoreo y seguimiento en las zonas afectadas.</a:t>
            </a:r>
            <a:endParaRPr lang="en-US" sz="12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21E1B0E2-9DCD-C140-2EED-68F9FC30DCA4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122CAB42-8A96-9A27-F0A7-5FFC3230C14C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6" name="Image 0" descr="/tmp/sismo/img/logo_banner.png">
            <a:extLst>
              <a:ext uri="{FF2B5EF4-FFF2-40B4-BE49-F238E27FC236}">
                <a16:creationId xmlns:a16="http://schemas.microsoft.com/office/drawing/2014/main" id="{2A14128A-C7C3-0441-2BFA-1D97ECE052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 de Veraguas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Toda la provincia reporta estar sin luz, agua ni internet</a:t>
            </a:r>
            <a:endParaRPr lang="en-US" sz="1300" dirty="0"/>
          </a:p>
        </p:txBody>
      </p:sp>
      <p:pic>
        <p:nvPicPr>
          <p:cNvPr id="4" name="Image 0" descr="/tmp/sismo/img/loc_veragua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15568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794760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6" name="Shape 3"/>
          <p:cNvSpPr/>
          <p:nvPr/>
        </p:nvSpPr>
        <p:spPr>
          <a:xfrm>
            <a:off x="3913632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7" name="Image 1" descr="/tmp/sismo/img/ic_cas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994" y="1416954"/>
            <a:ext cx="201900" cy="2019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416552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+420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3913632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Residencias afectadas (parciales / totales)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5483352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7"/>
          <p:cNvSpPr/>
          <p:nvPr/>
        </p:nvSpPr>
        <p:spPr>
          <a:xfrm>
            <a:off x="5602224" y="1307592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2" descr="/tmp/sismo/img/ic_herido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586" y="1416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05144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602224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Rescate / lesiones menores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7171944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7290816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salud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178" y="14169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93736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22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7290816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Centros de salud con afectaciones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94760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1" name="Shape 15"/>
          <p:cNvSpPr/>
          <p:nvPr/>
        </p:nvSpPr>
        <p:spPr>
          <a:xfrm>
            <a:off x="3913632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2" name="Image 4" descr="/tmp/sismo/img/ic_escuela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994" y="25965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416552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196</a:t>
            </a:r>
            <a:endParaRPr lang="en-US" sz="2400" dirty="0"/>
          </a:p>
        </p:txBody>
      </p:sp>
      <p:sp>
        <p:nvSpPr>
          <p:cNvPr id="24" name="Text 17"/>
          <p:cNvSpPr txBox="1"/>
          <p:nvPr/>
        </p:nvSpPr>
        <p:spPr>
          <a:xfrm>
            <a:off x="3913632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Centros </a:t>
            </a:r>
            <a:r>
              <a:rPr lang="en-US" sz="1000" dirty="0" err="1">
                <a:solidFill>
                  <a:srgbClr val="26262B"/>
                </a:solidFill>
              </a:rPr>
              <a:t>educativos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5483352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5602224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iglesi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586" y="2596530"/>
            <a:ext cx="201900" cy="2019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105144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29" name="Text 21"/>
          <p:cNvSpPr txBox="1"/>
          <p:nvPr/>
        </p:nvSpPr>
        <p:spPr>
          <a:xfrm>
            <a:off x="5602224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Iglesias afectadas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7171944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1" name="Shape 23"/>
          <p:cNvSpPr/>
          <p:nvPr/>
        </p:nvSpPr>
        <p:spPr>
          <a:xfrm>
            <a:off x="7290816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2" name="Image 6" descr="/tmp/sismo/img/ic_gobierno_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178" y="2596530"/>
            <a:ext cx="201900" cy="2019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793736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34" name="Text 25"/>
          <p:cNvSpPr txBox="1"/>
          <p:nvPr/>
        </p:nvSpPr>
        <p:spPr>
          <a:xfrm>
            <a:off x="7290816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Edificios gubernamentales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3794760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6" name="Shape 27"/>
          <p:cNvSpPr/>
          <p:nvPr/>
        </p:nvSpPr>
        <p:spPr>
          <a:xfrm>
            <a:off x="3913632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7" name="Image 7" descr="/tmp/sismo/img/ic_via_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994" y="3776106"/>
            <a:ext cx="201900" cy="201900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4416552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39" name="Text 29"/>
          <p:cNvSpPr txBox="1"/>
          <p:nvPr/>
        </p:nvSpPr>
        <p:spPr>
          <a:xfrm>
            <a:off x="3913632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Infraestructuras viales</a:t>
            </a:r>
            <a:endParaRPr lang="en-US" sz="1000" dirty="0"/>
          </a:p>
        </p:txBody>
      </p:sp>
      <p:sp>
        <p:nvSpPr>
          <p:cNvPr id="40" name="Shape 30"/>
          <p:cNvSpPr/>
          <p:nvPr/>
        </p:nvSpPr>
        <p:spPr>
          <a:xfrm>
            <a:off x="5483352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1" name="Shape 31"/>
          <p:cNvSpPr/>
          <p:nvPr/>
        </p:nvSpPr>
        <p:spPr>
          <a:xfrm>
            <a:off x="5602224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2" name="Image 8" descr="/tmp/sismo/img/ic_puente_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1586" y="3776106"/>
            <a:ext cx="201900" cy="201900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6105144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4" name="Text 33"/>
          <p:cNvSpPr txBox="1"/>
          <p:nvPr/>
        </p:nvSpPr>
        <p:spPr>
          <a:xfrm>
            <a:off x="5602224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Puentes en Soná</a:t>
            </a:r>
            <a:endParaRPr lang="en-US" sz="1000" dirty="0"/>
          </a:p>
        </p:txBody>
      </p:sp>
      <p:sp>
        <p:nvSpPr>
          <p:cNvPr id="45" name="Shape 34"/>
          <p:cNvSpPr/>
          <p:nvPr/>
        </p:nvSpPr>
        <p:spPr>
          <a:xfrm>
            <a:off x="7171944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6" name="Shape 35"/>
          <p:cNvSpPr/>
          <p:nvPr/>
        </p:nvSpPr>
        <p:spPr>
          <a:xfrm>
            <a:off x="7290816" y="3666744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7" name="Image 9" descr="/tmp/sismo/img/ic_aislado_o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0178" y="3776106"/>
            <a:ext cx="201900" cy="201900"/>
          </a:xfrm>
          <a:prstGeom prst="rect">
            <a:avLst/>
          </a:prstGeom>
        </p:spPr>
      </p:pic>
      <p:sp>
        <p:nvSpPr>
          <p:cNvPr id="48" name="Text 36"/>
          <p:cNvSpPr txBox="1"/>
          <p:nvPr/>
        </p:nvSpPr>
        <p:spPr>
          <a:xfrm>
            <a:off x="7793736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49" name="Text 37"/>
          <p:cNvSpPr txBox="1"/>
          <p:nvPr/>
        </p:nvSpPr>
        <p:spPr>
          <a:xfrm>
            <a:off x="7290816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 err="1">
                <a:solidFill>
                  <a:srgbClr val="26262B"/>
                </a:solidFill>
              </a:rPr>
              <a:t>Albergues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en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Mariato</a:t>
            </a:r>
            <a:r>
              <a:rPr lang="en-US" sz="1000" dirty="0">
                <a:solidFill>
                  <a:srgbClr val="26262B"/>
                </a:solidFill>
              </a:rPr>
              <a:t>/ +310 personas</a:t>
            </a:r>
            <a:endParaRPr lang="en-US" sz="1000" dirty="0"/>
          </a:p>
        </p:txBody>
      </p:sp>
      <p:sp>
        <p:nvSpPr>
          <p:cNvPr id="50" name="Shape 38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51" name="Text 39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Situación de servicios</a:t>
            </a:r>
            <a:endParaRPr lang="en-US" sz="1250" dirty="0"/>
          </a:p>
        </p:txBody>
      </p:sp>
      <p:sp>
        <p:nvSpPr>
          <p:cNvPr id="52" name="Text 40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 err="1">
                <a:solidFill>
                  <a:srgbClr val="26262B"/>
                </a:solidFill>
              </a:rPr>
              <a:t>Reestablecimiento</a:t>
            </a:r>
            <a:r>
              <a:rPr lang="en-US" sz="1150" dirty="0">
                <a:solidFill>
                  <a:srgbClr val="26262B"/>
                </a:solidFill>
              </a:rPr>
              <a:t> de </a:t>
            </a:r>
            <a:r>
              <a:rPr lang="en-US" sz="1150" dirty="0" err="1">
                <a:solidFill>
                  <a:srgbClr val="26262B"/>
                </a:solidFill>
              </a:rPr>
              <a:t>servicios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r>
              <a:rPr lang="en-US" sz="1150" dirty="0" err="1">
                <a:solidFill>
                  <a:srgbClr val="26262B"/>
                </a:solidFill>
              </a:rPr>
              <a:t>eléctricos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r>
              <a:rPr lang="en-US" sz="1150" dirty="0" err="1">
                <a:solidFill>
                  <a:srgbClr val="26262B"/>
                </a:solidFill>
              </a:rPr>
              <a:t>en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r>
              <a:rPr lang="en-US" sz="1150" dirty="0" err="1">
                <a:solidFill>
                  <a:srgbClr val="26262B"/>
                </a:solidFill>
              </a:rPr>
              <a:t>algunas</a:t>
            </a:r>
            <a:r>
              <a:rPr lang="en-US" sz="1150" dirty="0">
                <a:solidFill>
                  <a:srgbClr val="26262B"/>
                </a:solidFill>
              </a:rPr>
              <a:t> zonas, </a:t>
            </a:r>
            <a:r>
              <a:rPr lang="en-US" sz="1150" dirty="0" err="1">
                <a:solidFill>
                  <a:srgbClr val="26262B"/>
                </a:solidFill>
              </a:rPr>
              <a:t>servicios</a:t>
            </a:r>
            <a:r>
              <a:rPr lang="en-US" sz="1150" dirty="0">
                <a:solidFill>
                  <a:srgbClr val="26262B"/>
                </a:solidFill>
              </a:rPr>
              <a:t> de </a:t>
            </a:r>
            <a:r>
              <a:rPr lang="en-US" sz="1150" dirty="0" err="1">
                <a:solidFill>
                  <a:srgbClr val="26262B"/>
                </a:solidFill>
              </a:rPr>
              <a:t>agua</a:t>
            </a:r>
            <a:r>
              <a:rPr lang="en-US" sz="1150" dirty="0">
                <a:solidFill>
                  <a:srgbClr val="26262B"/>
                </a:solidFill>
              </a:rPr>
              <a:t> potable y </a:t>
            </a:r>
            <a:r>
              <a:rPr lang="en-US" sz="1150" dirty="0" err="1">
                <a:solidFill>
                  <a:srgbClr val="26262B"/>
                </a:solidFill>
              </a:rPr>
              <a:t>acueductos</a:t>
            </a:r>
            <a:r>
              <a:rPr lang="en-US" sz="1150" dirty="0">
                <a:solidFill>
                  <a:srgbClr val="26262B"/>
                </a:solidFill>
              </a:rPr>
              <a:t> rurales </a:t>
            </a:r>
            <a:r>
              <a:rPr lang="en-US" sz="1150" dirty="0" err="1">
                <a:solidFill>
                  <a:srgbClr val="26262B"/>
                </a:solidFill>
              </a:rPr>
              <a:t>afectados</a:t>
            </a:r>
            <a:endParaRPr lang="en-US" sz="1150" dirty="0">
              <a:solidFill>
                <a:srgbClr val="26262B"/>
              </a:solidFill>
            </a:endParaRP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15 </a:t>
            </a:r>
            <a:r>
              <a:rPr lang="en-US" sz="1150" dirty="0" err="1">
                <a:solidFill>
                  <a:srgbClr val="26262B"/>
                </a:solidFill>
              </a:rPr>
              <a:t>Infraestructura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r>
              <a:rPr lang="en-US" sz="1150" dirty="0" err="1">
                <a:solidFill>
                  <a:srgbClr val="26262B"/>
                </a:solidFill>
              </a:rPr>
              <a:t>privadas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 err="1">
                <a:solidFill>
                  <a:srgbClr val="26262B"/>
                </a:solidFill>
              </a:rPr>
              <a:t>Carreteras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r>
              <a:rPr lang="en-US" sz="1150" dirty="0" err="1">
                <a:solidFill>
                  <a:srgbClr val="26262B"/>
                </a:solidFill>
              </a:rPr>
              <a:t>en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r>
              <a:rPr lang="en-US" sz="1150" dirty="0" err="1">
                <a:solidFill>
                  <a:srgbClr val="26262B"/>
                </a:solidFill>
              </a:rPr>
              <a:t>recuperación</a:t>
            </a:r>
            <a:r>
              <a:rPr lang="en-US" sz="1150" dirty="0">
                <a:solidFill>
                  <a:srgbClr val="26262B"/>
                </a:solidFill>
              </a:rPr>
              <a:t>: Arena, Cacao y </a:t>
            </a:r>
            <a:r>
              <a:rPr lang="en-US" sz="1150" dirty="0" err="1">
                <a:solidFill>
                  <a:srgbClr val="26262B"/>
                </a:solidFill>
              </a:rPr>
              <a:t>Quebro</a:t>
            </a:r>
            <a:r>
              <a:rPr lang="en-US" sz="1150" dirty="0">
                <a:solidFill>
                  <a:srgbClr val="26262B"/>
                </a:solidFill>
              </a:rPr>
              <a:t>.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4 Islas Afectadas. 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endParaRPr lang="en-US" sz="1150" dirty="0"/>
          </a:p>
        </p:txBody>
      </p:sp>
      <p:sp>
        <p:nvSpPr>
          <p:cNvPr id="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54" name="Text 6">
            <a:extLst>
              <a:ext uri="{FF2B5EF4-FFF2-40B4-BE49-F238E27FC236}">
                <a16:creationId xmlns:a16="http://schemas.microsoft.com/office/drawing/2014/main" id="{00C0132B-E8CA-AED4-18F1-43062FA68586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2767BEA9-1018-EE25-272D-D8B9A83AAB94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56" name="Image 0" descr="/tmp/sismo/img/logo_banner.png">
            <a:extLst>
              <a:ext uri="{FF2B5EF4-FFF2-40B4-BE49-F238E27FC236}">
                <a16:creationId xmlns:a16="http://schemas.microsoft.com/office/drawing/2014/main" id="{93091140-EA52-1E9C-C948-7A70960FEC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Veraguas: detalle de afectaciones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Infraestructura vial, puentes, edificios públicos y comunidades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11480" y="1143000"/>
            <a:ext cx="2688336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5" name="Shape 3"/>
          <p:cNvSpPr/>
          <p:nvPr/>
        </p:nvSpPr>
        <p:spPr>
          <a:xfrm>
            <a:off x="548640" y="1280160"/>
            <a:ext cx="420624" cy="420624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6" name="Image 0" descr="/tmp/sismo/img/ic_via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02" y="1389522"/>
            <a:ext cx="201900" cy="2019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9848" y="1280160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Vías afectadas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576072" y="1828800"/>
            <a:ext cx="23957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Mariato – Torio (hundimiento)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Cañazas – Altos de Ibalá (deslizamientos)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Loma Malena (hundimiento)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227832" y="1143000"/>
            <a:ext cx="2688336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0" name="Shape 7"/>
          <p:cNvSpPr/>
          <p:nvPr/>
        </p:nvSpPr>
        <p:spPr>
          <a:xfrm>
            <a:off x="3364992" y="1280160"/>
            <a:ext cx="420624" cy="420624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1" name="Image 1" descr="/tmp/sismo/img/ic_puent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354" y="1389522"/>
            <a:ext cx="201900" cy="2019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886200" y="1280160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Puentes en Soná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3392424" y="1828800"/>
            <a:ext cx="23957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Sobre el río Caté, sur de Soná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Sobre el río Cativé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Río Suay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044184" y="1143000"/>
            <a:ext cx="2688336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5" name="Shape 11"/>
          <p:cNvSpPr/>
          <p:nvPr/>
        </p:nvSpPr>
        <p:spPr>
          <a:xfrm>
            <a:off x="6181344" y="1280160"/>
            <a:ext cx="420624" cy="420624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6" name="Image 2" descr="/tmp/sismo/img/ic_gobierno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706" y="1389522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702552" y="1280160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Edificios gubernamentales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6208776" y="1828800"/>
            <a:ext cx="23957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Municipio de Mariato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Santiago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INADEH de Soná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411480" y="3200400"/>
            <a:ext cx="8321040" cy="1463040"/>
          </a:xfrm>
          <a:prstGeom prst="roundRect">
            <a:avLst>
              <a:gd name="adj" fmla="val 4375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20" name="Shape 15"/>
          <p:cNvSpPr/>
          <p:nvPr/>
        </p:nvSpPr>
        <p:spPr>
          <a:xfrm>
            <a:off x="594360" y="3364992"/>
            <a:ext cx="457200" cy="457200"/>
          </a:xfrm>
          <a:prstGeom prst="ellipse">
            <a:avLst/>
          </a:prstGeom>
          <a:solidFill>
            <a:srgbClr val="FF6100"/>
          </a:solidFill>
          <a:ln w="12700">
            <a:solidFill>
              <a:srgbClr val="FF6100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1" name="Image 3" descr="/tmp/sismo/img/ic_pin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" y="3483864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88720" y="336499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Áreas más afectadas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1188720" y="3886200"/>
            <a:ext cx="7406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005BA6"/>
                </a:solidFill>
              </a:rPr>
              <a:t>Soná: </a:t>
            </a:r>
            <a:r>
              <a:rPr lang="en-US" sz="1300" dirty="0">
                <a:solidFill>
                  <a:srgbClr val="26262B"/>
                </a:solidFill>
              </a:rPr>
              <a:t>Centro, Hicaco, Río Grande, Guarumal, San Lorenzo y </a:t>
            </a:r>
            <a:r>
              <a:rPr lang="en-US" sz="1300" dirty="0" err="1">
                <a:solidFill>
                  <a:srgbClr val="26262B"/>
                </a:solidFill>
              </a:rPr>
              <a:t>Arrimadero</a:t>
            </a:r>
            <a:r>
              <a:rPr lang="en-US" sz="1300" dirty="0">
                <a:solidFill>
                  <a:srgbClr val="26262B"/>
                </a:solidFill>
              </a:rPr>
              <a:t>, </a:t>
            </a:r>
            <a:r>
              <a:rPr lang="en-US" sz="1300" dirty="0" err="1">
                <a:solidFill>
                  <a:srgbClr val="26262B"/>
                </a:solidFill>
              </a:rPr>
              <a:t>Zancudo</a:t>
            </a:r>
            <a:r>
              <a:rPr lang="en-US" sz="1300" dirty="0">
                <a:solidFill>
                  <a:srgbClr val="26262B"/>
                </a:solidFill>
              </a:rPr>
              <a:t>, Dos Bocas, 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005BA6"/>
                </a:solidFill>
              </a:rPr>
              <a:t>Mariato: </a:t>
            </a:r>
            <a:r>
              <a:rPr lang="en-US" sz="1300" dirty="0">
                <a:solidFill>
                  <a:srgbClr val="26262B"/>
                </a:solidFill>
              </a:rPr>
              <a:t>Cativé, Arenas, </a:t>
            </a:r>
            <a:r>
              <a:rPr lang="en-US" sz="1300" dirty="0" err="1">
                <a:solidFill>
                  <a:srgbClr val="26262B"/>
                </a:solidFill>
              </a:rPr>
              <a:t>Quebro</a:t>
            </a:r>
            <a:r>
              <a:rPr lang="en-US" sz="1300" dirty="0">
                <a:solidFill>
                  <a:srgbClr val="26262B"/>
                </a:solidFill>
              </a:rPr>
              <a:t>, </a:t>
            </a:r>
            <a:r>
              <a:rPr lang="en-US" sz="1300" dirty="0" err="1">
                <a:solidFill>
                  <a:srgbClr val="26262B"/>
                </a:solidFill>
              </a:rPr>
              <a:t>Forniales</a:t>
            </a:r>
            <a:r>
              <a:rPr lang="en-US" sz="1300" dirty="0">
                <a:solidFill>
                  <a:srgbClr val="26262B"/>
                </a:solidFill>
              </a:rPr>
              <a:t> y Cacao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BA466BF1-E305-9B49-4115-0AC292C89784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253D07B-0000-4F5A-4D2F-8350AD5D7267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7" name="Image 0" descr="/tmp/sismo/img/logo_banner.png">
            <a:extLst>
              <a:ext uri="{FF2B5EF4-FFF2-40B4-BE49-F238E27FC236}">
                <a16:creationId xmlns:a16="http://schemas.microsoft.com/office/drawing/2014/main" id="{FCAB9E91-A4EB-AC81-4EA6-9C39EF9039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 de Coclé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Mayor número de lesionados y de residencias afectadas</a:t>
            </a:r>
            <a:endParaRPr lang="en-US" sz="1300" dirty="0"/>
          </a:p>
        </p:txBody>
      </p:sp>
      <p:pic>
        <p:nvPicPr>
          <p:cNvPr id="4" name="Image 0" descr="/tmp/sismo/img/loc_co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15568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794760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6" name="Shape 3"/>
          <p:cNvSpPr/>
          <p:nvPr/>
        </p:nvSpPr>
        <p:spPr>
          <a:xfrm>
            <a:off x="3913632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7" name="Image 1" descr="/tmp/sismo/img/ic_cas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994" y="1416954"/>
            <a:ext cx="201900" cy="2019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416552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318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3913632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Residencias afectadas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5483352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7"/>
          <p:cNvSpPr/>
          <p:nvPr/>
        </p:nvSpPr>
        <p:spPr>
          <a:xfrm>
            <a:off x="5602224" y="1307592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2" descr="/tmp/sismo/img/ic_herido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586" y="1416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05144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602224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Lesionados menores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7171944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7290816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hotel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178" y="14169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93736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7290816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Hoteles con afectaciones de consideración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94760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1" name="Shape 15"/>
          <p:cNvSpPr/>
          <p:nvPr/>
        </p:nvSpPr>
        <p:spPr>
          <a:xfrm>
            <a:off x="3913632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2" name="Image 4" descr="/tmp/sismo/img/ic_hospital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994" y="25965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416552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24" name="Text 17"/>
          <p:cNvSpPr txBox="1"/>
          <p:nvPr/>
        </p:nvSpPr>
        <p:spPr>
          <a:xfrm>
            <a:off x="3913632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Hospitales con afectaciones menores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5483352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5602224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escuel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586" y="2596530"/>
            <a:ext cx="201900" cy="2019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105144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40</a:t>
            </a:r>
            <a:endParaRPr lang="en-US" sz="2400" dirty="0"/>
          </a:p>
        </p:txBody>
      </p:sp>
      <p:sp>
        <p:nvSpPr>
          <p:cNvPr id="29" name="Text 21"/>
          <p:cNvSpPr txBox="1"/>
          <p:nvPr/>
        </p:nvSpPr>
        <p:spPr>
          <a:xfrm>
            <a:off x="5602224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Escuelas afectadas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7171944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1" name="Shape 23"/>
          <p:cNvSpPr/>
          <p:nvPr/>
        </p:nvSpPr>
        <p:spPr>
          <a:xfrm>
            <a:off x="7290816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2" name="Image 6" descr="/tmp/sismo/img/ic_iglesia_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178" y="2596530"/>
            <a:ext cx="201900" cy="2019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793736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34" name="Text 25"/>
          <p:cNvSpPr txBox="1"/>
          <p:nvPr/>
        </p:nvSpPr>
        <p:spPr>
          <a:xfrm>
            <a:off x="7290816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Iglesias afectadas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3794760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6" name="Shape 27"/>
          <p:cNvSpPr/>
          <p:nvPr/>
        </p:nvSpPr>
        <p:spPr>
          <a:xfrm>
            <a:off x="3913632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7" name="Image 7" descr="/tmp/sismo/img/ic_gobierno_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994" y="3776106"/>
            <a:ext cx="201900" cy="201900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4416552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39" name="Text 29"/>
          <p:cNvSpPr txBox="1"/>
          <p:nvPr/>
        </p:nvSpPr>
        <p:spPr>
          <a:xfrm>
            <a:off x="3913632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Edificios gubernamentales</a:t>
            </a:r>
            <a:endParaRPr lang="en-US" sz="1000" dirty="0"/>
          </a:p>
        </p:txBody>
      </p:sp>
      <p:sp>
        <p:nvSpPr>
          <p:cNvPr id="40" name="Shape 30"/>
          <p:cNvSpPr/>
          <p:nvPr/>
        </p:nvSpPr>
        <p:spPr>
          <a:xfrm>
            <a:off x="5483352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1" name="Shape 31"/>
          <p:cNvSpPr/>
          <p:nvPr/>
        </p:nvSpPr>
        <p:spPr>
          <a:xfrm>
            <a:off x="5602224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2" name="Image 8" descr="/tmp/sismo/img/ic_albergue_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1586" y="3776106"/>
            <a:ext cx="201900" cy="201900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6105144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4" name="Text 33"/>
          <p:cNvSpPr txBox="1"/>
          <p:nvPr/>
        </p:nvSpPr>
        <p:spPr>
          <a:xfrm>
            <a:off x="5602224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Albergue/ 30 personas</a:t>
            </a:r>
            <a:endParaRPr lang="en-US" sz="1000" dirty="0"/>
          </a:p>
        </p:txBody>
      </p:sp>
      <p:sp>
        <p:nvSpPr>
          <p:cNvPr id="45" name="Shape 34"/>
          <p:cNvSpPr/>
          <p:nvPr/>
        </p:nvSpPr>
        <p:spPr>
          <a:xfrm>
            <a:off x="7171944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6" name="Shape 35"/>
          <p:cNvSpPr/>
          <p:nvPr/>
        </p:nvSpPr>
        <p:spPr>
          <a:xfrm>
            <a:off x="7290816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7" name="Image 9" descr="/tmp/sismo/img/ic_peaton_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0178" y="3776106"/>
            <a:ext cx="201900" cy="201900"/>
          </a:xfrm>
          <a:prstGeom prst="rect">
            <a:avLst/>
          </a:prstGeom>
        </p:spPr>
      </p:pic>
      <p:sp>
        <p:nvSpPr>
          <p:cNvPr id="48" name="Text 36"/>
          <p:cNvSpPr txBox="1"/>
          <p:nvPr/>
        </p:nvSpPr>
        <p:spPr>
          <a:xfrm>
            <a:off x="7793736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 </a:t>
            </a:r>
            <a:endParaRPr lang="en-US" sz="2400" dirty="0"/>
          </a:p>
        </p:txBody>
      </p:sp>
      <p:sp>
        <p:nvSpPr>
          <p:cNvPr id="49" name="Text 37"/>
          <p:cNvSpPr txBox="1"/>
          <p:nvPr/>
        </p:nvSpPr>
        <p:spPr>
          <a:xfrm>
            <a:off x="7290816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Puente peatonal afectado</a:t>
            </a:r>
            <a:endParaRPr lang="en-US" sz="1000" dirty="0"/>
          </a:p>
        </p:txBody>
      </p:sp>
      <p:sp>
        <p:nvSpPr>
          <p:cNvPr id="50" name="Shape 38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51" name="Text 39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Detalle</a:t>
            </a:r>
            <a:endParaRPr lang="en-US" sz="1250" dirty="0"/>
          </a:p>
        </p:txBody>
      </p:sp>
      <p:sp>
        <p:nvSpPr>
          <p:cNvPr id="52" name="Text 40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Albergue en el IFARHU de Penonomé, </a:t>
            </a:r>
            <a:r>
              <a:rPr lang="en-US" sz="1150" dirty="0" err="1">
                <a:solidFill>
                  <a:srgbClr val="26262B"/>
                </a:solidFill>
              </a:rPr>
              <a:t>Natá</a:t>
            </a:r>
            <a:r>
              <a:rPr lang="en-US" sz="1150" dirty="0">
                <a:solidFill>
                  <a:srgbClr val="26262B"/>
                </a:solidFill>
              </a:rPr>
              <a:t>, </a:t>
            </a:r>
            <a:r>
              <a:rPr lang="en-US" sz="1150" dirty="0" err="1">
                <a:solidFill>
                  <a:srgbClr val="26262B"/>
                </a:solidFill>
              </a:rPr>
              <a:t>Bajito</a:t>
            </a:r>
            <a:r>
              <a:rPr lang="en-US" sz="1150" dirty="0">
                <a:solidFill>
                  <a:srgbClr val="26262B"/>
                </a:solidFill>
              </a:rPr>
              <a:t> de San Miguel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2 Puente peatonal en la Interamericana, Penonomé cabecera.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1 </a:t>
            </a:r>
            <a:r>
              <a:rPr lang="en-US" sz="1150" dirty="0" err="1">
                <a:solidFill>
                  <a:srgbClr val="26262B"/>
                </a:solidFill>
              </a:rPr>
              <a:t>infraestructura</a:t>
            </a:r>
            <a:r>
              <a:rPr lang="en-US" sz="1150" dirty="0">
                <a:solidFill>
                  <a:srgbClr val="26262B"/>
                </a:solidFill>
              </a:rPr>
              <a:t> vial.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endParaRPr lang="en-US" sz="1150" dirty="0"/>
          </a:p>
        </p:txBody>
      </p:sp>
      <p:sp>
        <p:nvSpPr>
          <p:cNvPr id="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54" name="Text 6">
            <a:extLst>
              <a:ext uri="{FF2B5EF4-FFF2-40B4-BE49-F238E27FC236}">
                <a16:creationId xmlns:a16="http://schemas.microsoft.com/office/drawing/2014/main" id="{39935E36-61FE-B811-828E-11935C85A907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06E5C800-B874-1837-1364-52267FF7E58E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56" name="Image 0" descr="/tmp/sismo/img/logo_banner.png">
            <a:extLst>
              <a:ext uri="{FF2B5EF4-FFF2-40B4-BE49-F238E27FC236}">
                <a16:creationId xmlns:a16="http://schemas.microsoft.com/office/drawing/2014/main" id="{33183DCE-0A39-6C25-70EC-56A581E7B9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 de Los Santos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Afectaciones en Tonosí, Pedasí, Macaracas y Las Tablas</a:t>
            </a:r>
            <a:endParaRPr lang="en-US" sz="1300" dirty="0"/>
          </a:p>
        </p:txBody>
      </p:sp>
      <p:pic>
        <p:nvPicPr>
          <p:cNvPr id="4" name="Image 0" descr="/tmp/sismo/img/loc_lossant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15568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794760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6" name="Shape 3"/>
          <p:cNvSpPr/>
          <p:nvPr/>
        </p:nvSpPr>
        <p:spPr>
          <a:xfrm>
            <a:off x="3913632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7" name="Image 1" descr="/tmp/sismo/img/ic_cas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994" y="1416954"/>
            <a:ext cx="201900" cy="2019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416552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421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3913632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Residencias con </a:t>
            </a:r>
            <a:r>
              <a:rPr lang="en-US" sz="1000" dirty="0" err="1">
                <a:solidFill>
                  <a:srgbClr val="26262B"/>
                </a:solidFill>
              </a:rPr>
              <a:t>afectaciones</a:t>
            </a:r>
            <a:r>
              <a:rPr lang="en-US" sz="1000" dirty="0">
                <a:solidFill>
                  <a:srgbClr val="26262B"/>
                </a:solidFill>
              </a:rPr>
              <a:t> totals 82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1500 personas </a:t>
            </a:r>
            <a:r>
              <a:rPr lang="en-US" sz="1000" dirty="0" err="1">
                <a:solidFill>
                  <a:srgbClr val="26262B"/>
                </a:solidFill>
              </a:rPr>
              <a:t>afectadas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5483352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7"/>
          <p:cNvSpPr/>
          <p:nvPr/>
        </p:nvSpPr>
        <p:spPr>
          <a:xfrm>
            <a:off x="5602224" y="1307592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2" descr="/tmp/sismo/img/ic_herido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586" y="1416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05144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602224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Lesionados menores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7171944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7290816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hotel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178" y="14169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93736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7290816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Hoteles con afectaciones parciales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94760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1" name="Shape 15"/>
          <p:cNvSpPr/>
          <p:nvPr/>
        </p:nvSpPr>
        <p:spPr>
          <a:xfrm>
            <a:off x="3913632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2" name="Image 4" descr="/tmp/sismo/img/ic_hospital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994" y="25965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416552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24" name="Text 17"/>
          <p:cNvSpPr txBox="1"/>
          <p:nvPr/>
        </p:nvSpPr>
        <p:spPr>
          <a:xfrm>
            <a:off x="3913632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Hospitales con afectaciones parciales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5483352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5602224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escuel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586" y="2596530"/>
            <a:ext cx="201900" cy="2019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105144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71</a:t>
            </a:r>
            <a:endParaRPr lang="en-US" sz="2400" dirty="0"/>
          </a:p>
        </p:txBody>
      </p:sp>
      <p:sp>
        <p:nvSpPr>
          <p:cNvPr id="29" name="Text 21"/>
          <p:cNvSpPr txBox="1"/>
          <p:nvPr/>
        </p:nvSpPr>
        <p:spPr>
          <a:xfrm>
            <a:off x="5602224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Centros </a:t>
            </a:r>
            <a:r>
              <a:rPr lang="en-US" sz="1000" dirty="0" err="1">
                <a:solidFill>
                  <a:srgbClr val="26262B"/>
                </a:solidFill>
              </a:rPr>
              <a:t>educativos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7171944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1" name="Shape 23"/>
          <p:cNvSpPr/>
          <p:nvPr/>
        </p:nvSpPr>
        <p:spPr>
          <a:xfrm>
            <a:off x="7290816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2" name="Image 6" descr="/tmp/sismo/img/ic_iglesia_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178" y="2596530"/>
            <a:ext cx="201900" cy="2019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793736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34" name="Text 25"/>
          <p:cNvSpPr txBox="1"/>
          <p:nvPr/>
        </p:nvSpPr>
        <p:spPr>
          <a:xfrm>
            <a:off x="7290816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Iglesias afectadas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3794760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6" name="Shape 27"/>
          <p:cNvSpPr/>
          <p:nvPr/>
        </p:nvSpPr>
        <p:spPr>
          <a:xfrm>
            <a:off x="3913632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7" name="Image 7" descr="/tmp/sismo/img/ic_gobierno_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994" y="3776106"/>
            <a:ext cx="201900" cy="201900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4416552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28</a:t>
            </a:r>
            <a:endParaRPr lang="en-US" sz="2400" dirty="0"/>
          </a:p>
        </p:txBody>
      </p:sp>
      <p:sp>
        <p:nvSpPr>
          <p:cNvPr id="39" name="Text 29"/>
          <p:cNvSpPr txBox="1"/>
          <p:nvPr/>
        </p:nvSpPr>
        <p:spPr>
          <a:xfrm>
            <a:off x="3913632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Edificios gubernamentales</a:t>
            </a:r>
            <a:endParaRPr lang="en-US" sz="1000" dirty="0"/>
          </a:p>
        </p:txBody>
      </p:sp>
      <p:sp>
        <p:nvSpPr>
          <p:cNvPr id="40" name="Shape 30"/>
          <p:cNvSpPr/>
          <p:nvPr/>
        </p:nvSpPr>
        <p:spPr>
          <a:xfrm>
            <a:off x="5483352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1" name="Shape 31"/>
          <p:cNvSpPr/>
          <p:nvPr/>
        </p:nvSpPr>
        <p:spPr>
          <a:xfrm>
            <a:off x="5602224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2" name="Image 8" descr="/tmp/sismo/img/ic_via_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1586" y="3776106"/>
            <a:ext cx="201900" cy="201900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6105144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4" name="Text 33"/>
          <p:cNvSpPr txBox="1"/>
          <p:nvPr/>
        </p:nvSpPr>
        <p:spPr>
          <a:xfrm>
            <a:off x="5602224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Infraestructuras viales</a:t>
            </a:r>
            <a:endParaRPr lang="en-US" sz="1000" dirty="0"/>
          </a:p>
        </p:txBody>
      </p:sp>
      <p:sp>
        <p:nvSpPr>
          <p:cNvPr id="45" name="Shape 34"/>
          <p:cNvSpPr/>
          <p:nvPr/>
        </p:nvSpPr>
        <p:spPr>
          <a:xfrm>
            <a:off x="7171944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6" name="Shape 35"/>
          <p:cNvSpPr/>
          <p:nvPr/>
        </p:nvSpPr>
        <p:spPr>
          <a:xfrm>
            <a:off x="7290816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7" name="Image 9" descr="/tmp/sismo/img/ic_puente_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0178" y="3776106"/>
            <a:ext cx="201900" cy="201900"/>
          </a:xfrm>
          <a:prstGeom prst="rect">
            <a:avLst/>
          </a:prstGeom>
        </p:spPr>
      </p:pic>
      <p:sp>
        <p:nvSpPr>
          <p:cNvPr id="48" name="Text 36"/>
          <p:cNvSpPr txBox="1"/>
          <p:nvPr/>
        </p:nvSpPr>
        <p:spPr>
          <a:xfrm>
            <a:off x="7793736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49" name="Text 37"/>
          <p:cNvSpPr txBox="1"/>
          <p:nvPr/>
        </p:nvSpPr>
        <p:spPr>
          <a:xfrm>
            <a:off x="7290816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Puentes afectados</a:t>
            </a:r>
            <a:endParaRPr lang="en-US" sz="1000" dirty="0"/>
          </a:p>
        </p:txBody>
      </p:sp>
      <p:sp>
        <p:nvSpPr>
          <p:cNvPr id="50" name="Shape 38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51" name="Text 39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cs typeface="Arial" pitchFamily="34" charset="-120"/>
              </a:rPr>
              <a:t>Asistencia </a:t>
            </a:r>
            <a:r>
              <a:rPr lang="en-US" sz="1250" b="1" dirty="0" err="1">
                <a:solidFill>
                  <a:srgbClr val="2E1370"/>
                </a:solidFill>
                <a:latin typeface="Arial" pitchFamily="34" charset="0"/>
                <a:cs typeface="Arial" pitchFamily="34" charset="-120"/>
              </a:rPr>
              <a:t>Humanitaria</a:t>
            </a:r>
            <a:endParaRPr lang="en-US" sz="1250" dirty="0"/>
          </a:p>
        </p:txBody>
      </p:sp>
      <p:sp>
        <p:nvSpPr>
          <p:cNvPr id="52" name="Text 40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/>
              <a:t>Agua, </a:t>
            </a:r>
            <a:r>
              <a:rPr lang="en-US" sz="1200" dirty="0" err="1"/>
              <a:t>alimentos</a:t>
            </a:r>
            <a:r>
              <a:rPr lang="en-US" sz="1200" dirty="0"/>
              <a:t>, </a:t>
            </a:r>
            <a:r>
              <a:rPr lang="en-US" sz="1200" dirty="0" err="1"/>
              <a:t>carpas</a:t>
            </a:r>
            <a:r>
              <a:rPr lang="en-US" sz="1200" dirty="0"/>
              <a:t>, </a:t>
            </a:r>
            <a:r>
              <a:rPr lang="en-US" sz="1200" dirty="0" err="1"/>
              <a:t>artículos</a:t>
            </a:r>
            <a:r>
              <a:rPr lang="en-US" sz="1200" dirty="0"/>
              <a:t> de </a:t>
            </a:r>
            <a:r>
              <a:rPr lang="en-US" sz="1200" dirty="0" err="1"/>
              <a:t>aseo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 err="1"/>
              <a:t>Evaluaciones</a:t>
            </a:r>
            <a:r>
              <a:rPr lang="en-US" sz="1200" dirty="0"/>
              <a:t> </a:t>
            </a:r>
            <a:r>
              <a:rPr lang="en-US" sz="1200" dirty="0" err="1"/>
              <a:t>estructurales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Centros de </a:t>
            </a:r>
            <a:r>
              <a:rPr lang="en-US" sz="1200" dirty="0" err="1"/>
              <a:t>atención</a:t>
            </a:r>
            <a:r>
              <a:rPr lang="en-US" sz="1200" dirty="0"/>
              <a:t> </a:t>
            </a:r>
            <a:r>
              <a:rPr lang="en-US" sz="1200" dirty="0" err="1"/>
              <a:t>médica</a:t>
            </a:r>
            <a:r>
              <a:rPr lang="en-US" sz="1200" dirty="0"/>
              <a:t>  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/>
              <a:t>4 </a:t>
            </a:r>
            <a:r>
              <a:rPr lang="en-US" sz="1200" dirty="0" err="1"/>
              <a:t>Albergues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Tonosi</a:t>
            </a:r>
            <a:endParaRPr lang="en-US" sz="1200" dirty="0"/>
          </a:p>
        </p:txBody>
      </p:sp>
      <p:sp>
        <p:nvSpPr>
          <p:cNvPr id="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54" name="Text 6">
            <a:extLst>
              <a:ext uri="{FF2B5EF4-FFF2-40B4-BE49-F238E27FC236}">
                <a16:creationId xmlns:a16="http://schemas.microsoft.com/office/drawing/2014/main" id="{69AF218C-3E41-8B67-5621-C6E807FF5DBD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60F1D4A1-E0ED-356F-713F-5248976CBA5D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56" name="Image 0" descr="/tmp/sismo/img/logo_banner.png">
            <a:extLst>
              <a:ext uri="{FF2B5EF4-FFF2-40B4-BE49-F238E27FC236}">
                <a16:creationId xmlns:a16="http://schemas.microsoft.com/office/drawing/2014/main" id="{F2C7CA98-6354-1BF0-4FCB-4967F4614A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Santos: Isla Caña y comunidades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Incremento del oleaje y del nivel del mar en Isla Caña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11480" y="1143000"/>
            <a:ext cx="3840480" cy="3520440"/>
          </a:xfrm>
          <a:prstGeom prst="roundRect">
            <a:avLst>
              <a:gd name="adj" fmla="val 207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685800" cy="685800"/>
          </a:xfrm>
          <a:prstGeom prst="ellipse">
            <a:avLst/>
          </a:prstGeom>
          <a:solidFill>
            <a:srgbClr val="FF6100"/>
          </a:solidFill>
          <a:ln w="12700">
            <a:solidFill>
              <a:srgbClr val="FF6100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6" name="Image 0" descr="/tmp/sismo/img/ic_ola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" y="154990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19456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</a:t>
            </a:r>
            <a:endParaRPr lang="en-US" sz="5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1546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1370"/>
                </a:solidFill>
              </a:rPr>
              <a:t>Equipo </a:t>
            </a:r>
            <a:r>
              <a:rPr lang="en-US" sz="1400" dirty="0" err="1">
                <a:solidFill>
                  <a:srgbClr val="2E1370"/>
                </a:solidFill>
              </a:rPr>
              <a:t>interinstitucional</a:t>
            </a:r>
            <a:r>
              <a:rPr lang="en-US" sz="1400" dirty="0">
                <a:solidFill>
                  <a:srgbClr val="2E1370"/>
                </a:solidFill>
              </a:rPr>
              <a:t> </a:t>
            </a:r>
            <a:r>
              <a:rPr lang="en-US" sz="1400" dirty="0" err="1">
                <a:solidFill>
                  <a:srgbClr val="2E1370"/>
                </a:solidFill>
              </a:rPr>
              <a:t>conformado</a:t>
            </a:r>
            <a:r>
              <a:rPr lang="en-US" sz="1400" dirty="0">
                <a:solidFill>
                  <a:srgbClr val="2E1370"/>
                </a:solidFill>
              </a:rPr>
              <a:t> para la </a:t>
            </a:r>
            <a:r>
              <a:rPr lang="en-US" sz="1400" dirty="0" err="1">
                <a:solidFill>
                  <a:srgbClr val="2E1370"/>
                </a:solidFill>
              </a:rPr>
              <a:t>evaluación</a:t>
            </a:r>
            <a:r>
              <a:rPr lang="en-US" sz="1400" dirty="0">
                <a:solidFill>
                  <a:srgbClr val="2E1370"/>
                </a:solidFill>
              </a:rPr>
              <a:t> de la </a:t>
            </a:r>
            <a:r>
              <a:rPr lang="en-US" sz="1400" dirty="0" err="1">
                <a:solidFill>
                  <a:srgbClr val="2E1370"/>
                </a:solidFill>
              </a:rPr>
              <a:t>situación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41148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5666A"/>
                </a:solidFill>
              </a:rPr>
              <a:t>Isla Caña reporta incremento de oleaje.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480560" y="1143000"/>
            <a:ext cx="4251960" cy="77724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8"/>
          <p:cNvSpPr/>
          <p:nvPr/>
        </p:nvSpPr>
        <p:spPr>
          <a:xfrm>
            <a:off x="4617720" y="1307592"/>
            <a:ext cx="457200" cy="457200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1" descr="/tmp/sismo/img/ic_aislado_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592" y="1426464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12080" y="1143000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6100"/>
                </a:solidFill>
              </a:rPr>
              <a:t>5 comunidades incomunicadas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6262B"/>
                </a:solidFill>
              </a:rPr>
              <a:t>Por afectaciones en puentes, carreteras y deslizamientos de tierra.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480560" y="2029968"/>
            <a:ext cx="4251960" cy="77724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5" name="Shape 11"/>
          <p:cNvSpPr/>
          <p:nvPr/>
        </p:nvSpPr>
        <p:spPr>
          <a:xfrm>
            <a:off x="4617720" y="2194560"/>
            <a:ext cx="457200" cy="457200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6" name="Image 2" descr="/tmp/sismo/img/ic_via_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6592" y="2313432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212080" y="2029968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1370"/>
                </a:solidFill>
              </a:rPr>
              <a:t>3 </a:t>
            </a:r>
            <a:r>
              <a:rPr lang="en-US" sz="1150" b="1" dirty="0" err="1">
                <a:solidFill>
                  <a:srgbClr val="2E1370"/>
                </a:solidFill>
              </a:rPr>
              <a:t>infraestructuras</a:t>
            </a:r>
            <a:r>
              <a:rPr lang="en-US" sz="1150" b="1" dirty="0">
                <a:solidFill>
                  <a:srgbClr val="2E1370"/>
                </a:solidFill>
              </a:rPr>
              <a:t> vials </a:t>
            </a:r>
            <a:r>
              <a:rPr lang="en-US" sz="1150" b="1" dirty="0" err="1">
                <a:solidFill>
                  <a:srgbClr val="2E1370"/>
                </a:solidFill>
              </a:rPr>
              <a:t>en</a:t>
            </a:r>
            <a:r>
              <a:rPr lang="en-US" sz="1150" b="1" dirty="0">
                <a:solidFill>
                  <a:srgbClr val="2E1370"/>
                </a:solidFill>
              </a:rPr>
              <a:t> </a:t>
            </a:r>
            <a:r>
              <a:rPr lang="en-US" sz="1150" b="1" dirty="0" err="1">
                <a:solidFill>
                  <a:srgbClr val="2E1370"/>
                </a:solidFill>
              </a:rPr>
              <a:t>recuperación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6262B"/>
                </a:solidFill>
              </a:rPr>
              <a:t>Pedasí; Macaracas; tramo de Las Tablas hacia Tonosí.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4480560" y="2916936"/>
            <a:ext cx="4251960" cy="77724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9" name="Shape 14"/>
          <p:cNvSpPr/>
          <p:nvPr/>
        </p:nvSpPr>
        <p:spPr>
          <a:xfrm>
            <a:off x="4617720" y="3081528"/>
            <a:ext cx="457200" cy="457200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0" name="Image 3" descr="/tmp/sismo/img/ic_escudo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592" y="3200400"/>
            <a:ext cx="219456" cy="21945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12080" y="2916936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1370"/>
                </a:solidFill>
              </a:rPr>
              <a:t>Cuarteles afectados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6262B"/>
                </a:solidFill>
              </a:rPr>
              <a:t>2 cuarteles de bomberos y 4 de la Policía Nacional.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4480560" y="3803904"/>
            <a:ext cx="4251960" cy="77724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3" name="Shape 17"/>
          <p:cNvSpPr/>
          <p:nvPr/>
        </p:nvSpPr>
        <p:spPr>
          <a:xfrm>
            <a:off x="4617720" y="3968496"/>
            <a:ext cx="457200" cy="457200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4" name="Image 4" descr="/tmp/sismo/img/ic_albergue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6592" y="4087368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5212080" y="3803904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1370"/>
                </a:solidFill>
              </a:rPr>
              <a:t>3 </a:t>
            </a:r>
            <a:r>
              <a:rPr lang="en-US" sz="1150" b="1" dirty="0" err="1">
                <a:solidFill>
                  <a:srgbClr val="2E1370"/>
                </a:solidFill>
              </a:rPr>
              <a:t>Albergues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6262B"/>
                </a:solidFill>
              </a:rPr>
              <a:t>  + 210 personas </a:t>
            </a:r>
            <a:r>
              <a:rPr lang="en-US" sz="1150" dirty="0" err="1">
                <a:solidFill>
                  <a:srgbClr val="26262B"/>
                </a:solidFill>
              </a:rPr>
              <a:t>albergadas</a:t>
            </a:r>
            <a:endParaRPr lang="en-US" sz="11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7ECC9334-F326-A938-E650-6422D070F15E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D05DECA-552F-206F-426F-36D6D624872E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29" name="Image 0" descr="/tmp/sismo/img/logo_banner.png">
            <a:extLst>
              <a:ext uri="{FF2B5EF4-FFF2-40B4-BE49-F238E27FC236}">
                <a16:creationId xmlns:a16="http://schemas.microsoft.com/office/drawing/2014/main" id="{532E54A3-A67B-FAC9-3F57-C6A19F84B3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 de Herrera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Mayor número de escuelas afectadas en los reportes provinciales</a:t>
            </a:r>
            <a:endParaRPr lang="en-US" sz="1300" dirty="0"/>
          </a:p>
        </p:txBody>
      </p:sp>
      <p:pic>
        <p:nvPicPr>
          <p:cNvPr id="4" name="Image 0" descr="/tmp/sismo/img/loc_herre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07476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794760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6" name="Shape 3"/>
          <p:cNvSpPr/>
          <p:nvPr/>
        </p:nvSpPr>
        <p:spPr>
          <a:xfrm>
            <a:off x="3913632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7" name="Image 1" descr="/tmp/sismo/img/ic_cas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994" y="1416954"/>
            <a:ext cx="201900" cy="2019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416552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302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3913632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Residencias con afectaciones parciales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5483352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7"/>
          <p:cNvSpPr/>
          <p:nvPr/>
        </p:nvSpPr>
        <p:spPr>
          <a:xfrm>
            <a:off x="5602224" y="1307592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2" descr="/tmp/sismo/img/ic_casa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586" y="1416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05144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602224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Residencias con afectación total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7171944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7290816" y="1307592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herido_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178" y="14169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93736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7290816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Lesionado menor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94760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1" name="Shape 15"/>
          <p:cNvSpPr/>
          <p:nvPr/>
        </p:nvSpPr>
        <p:spPr>
          <a:xfrm>
            <a:off x="3913632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2" name="Image 4" descr="/tmp/sismo/img/ic_hospital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994" y="25965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416552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4" name="Text 17"/>
          <p:cNvSpPr txBox="1"/>
          <p:nvPr/>
        </p:nvSpPr>
        <p:spPr>
          <a:xfrm>
            <a:off x="3913632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Hospitales con afectaciones parciales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5483352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5602224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escuel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586" y="2596530"/>
            <a:ext cx="201900" cy="2019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105144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51</a:t>
            </a:r>
            <a:endParaRPr lang="en-US" sz="2400" dirty="0"/>
          </a:p>
        </p:txBody>
      </p:sp>
      <p:sp>
        <p:nvSpPr>
          <p:cNvPr id="29" name="Text 21"/>
          <p:cNvSpPr txBox="1"/>
          <p:nvPr/>
        </p:nvSpPr>
        <p:spPr>
          <a:xfrm>
            <a:off x="5602224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Escuelas afectadas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7171944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1" name="Shape 23"/>
          <p:cNvSpPr/>
          <p:nvPr/>
        </p:nvSpPr>
        <p:spPr>
          <a:xfrm>
            <a:off x="7290816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2" name="Image 6" descr="/tmp/sismo/img/ic_iglesia_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178" y="2596530"/>
            <a:ext cx="201900" cy="2019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793736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34" name="Text 25"/>
          <p:cNvSpPr txBox="1"/>
          <p:nvPr/>
        </p:nvSpPr>
        <p:spPr>
          <a:xfrm>
            <a:off x="7290816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Iglesias afectadas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3794760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6" name="Shape 27"/>
          <p:cNvSpPr/>
          <p:nvPr/>
        </p:nvSpPr>
        <p:spPr>
          <a:xfrm>
            <a:off x="3913632" y="3666744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7" name="Image 7" descr="/tmp/sismo/img/ic_via_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994" y="3776106"/>
            <a:ext cx="201900" cy="201900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4416552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39" name="Text 29"/>
          <p:cNvSpPr txBox="1"/>
          <p:nvPr/>
        </p:nvSpPr>
        <p:spPr>
          <a:xfrm>
            <a:off x="3913632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Infraestructura vial afectada</a:t>
            </a:r>
            <a:endParaRPr lang="en-US" sz="1000" dirty="0"/>
          </a:p>
        </p:txBody>
      </p:sp>
      <p:sp>
        <p:nvSpPr>
          <p:cNvPr id="40" name="Shape 30"/>
          <p:cNvSpPr/>
          <p:nvPr/>
        </p:nvSpPr>
        <p:spPr>
          <a:xfrm>
            <a:off x="5483352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1" name="Shape 31"/>
          <p:cNvSpPr/>
          <p:nvPr/>
        </p:nvSpPr>
        <p:spPr>
          <a:xfrm>
            <a:off x="5602224" y="3666744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2" name="Image 8" descr="/tmp/sismo/img/ic_aislado_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1586" y="3776106"/>
            <a:ext cx="201900" cy="201900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6105144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4" name="Text 33"/>
          <p:cNvSpPr txBox="1"/>
          <p:nvPr/>
        </p:nvSpPr>
        <p:spPr>
          <a:xfrm>
            <a:off x="5602224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Comunidad incomunicada</a:t>
            </a:r>
            <a:endParaRPr lang="en-US" sz="1000" dirty="0"/>
          </a:p>
        </p:txBody>
      </p:sp>
      <p:sp>
        <p:nvSpPr>
          <p:cNvPr id="45" name="Shape 34"/>
          <p:cNvSpPr/>
          <p:nvPr/>
        </p:nvSpPr>
        <p:spPr>
          <a:xfrm>
            <a:off x="7171944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7F8FA"/>
          </a:solidFill>
          <a:ln w="12700">
            <a:solidFill>
              <a:srgbClr val="C9CFD8"/>
            </a:solidFill>
            <a:prstDash val="dash"/>
          </a:ln>
        </p:spPr>
        <p:txBody>
          <a:bodyPr/>
          <a:lstStyle/>
          <a:p>
            <a:endParaRPr lang="es-PA"/>
          </a:p>
        </p:txBody>
      </p:sp>
      <p:sp>
        <p:nvSpPr>
          <p:cNvPr id="46" name="Text 35"/>
          <p:cNvSpPr txBox="1"/>
          <p:nvPr/>
        </p:nvSpPr>
        <p:spPr>
          <a:xfrm>
            <a:off x="7309104" y="3639312"/>
            <a:ext cx="1286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6</a:t>
            </a:r>
          </a:p>
          <a:p>
            <a:pPr marL="0" indent="0">
              <a:buNone/>
            </a:pPr>
            <a:r>
              <a:rPr lang="en-US" sz="1050" dirty="0">
                <a:solidFill>
                  <a:srgbClr val="65666A"/>
                </a:solidFill>
              </a:rPr>
              <a:t>edificios gubernamentales, albergues y víctimas</a:t>
            </a:r>
            <a:endParaRPr lang="en-US" sz="1050" dirty="0"/>
          </a:p>
        </p:txBody>
      </p:sp>
      <p:sp>
        <p:nvSpPr>
          <p:cNvPr id="47" name="Shape 36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48" name="Text 37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Detalle</a:t>
            </a:r>
            <a:endParaRPr lang="en-US" sz="1250" dirty="0"/>
          </a:p>
        </p:txBody>
      </p:sp>
      <p:sp>
        <p:nvSpPr>
          <p:cNvPr id="49" name="Text 38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Hospitales: Nelson Collado y Cecilio Castillero.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Vía </a:t>
            </a:r>
            <a:r>
              <a:rPr lang="en-US" sz="1150" dirty="0" err="1">
                <a:solidFill>
                  <a:srgbClr val="26262B"/>
                </a:solidFill>
              </a:rPr>
              <a:t>Chitré</a:t>
            </a:r>
            <a:r>
              <a:rPr lang="en-US" sz="1150" dirty="0">
                <a:solidFill>
                  <a:srgbClr val="26262B"/>
                </a:solidFill>
              </a:rPr>
              <a:t> – 1 </a:t>
            </a:r>
            <a:r>
              <a:rPr lang="en-US" sz="1150" dirty="0" err="1">
                <a:solidFill>
                  <a:srgbClr val="26262B"/>
                </a:solidFill>
              </a:rPr>
              <a:t>en</a:t>
            </a:r>
            <a:r>
              <a:rPr lang="en-US" sz="1150" dirty="0">
                <a:solidFill>
                  <a:srgbClr val="26262B"/>
                </a:solidFill>
              </a:rPr>
              <a:t> Las Minas, 4 </a:t>
            </a:r>
            <a:r>
              <a:rPr lang="en-US" sz="1150" dirty="0" err="1">
                <a:solidFill>
                  <a:srgbClr val="26262B"/>
                </a:solidFill>
              </a:rPr>
              <a:t>en</a:t>
            </a:r>
            <a:r>
              <a:rPr lang="en-US" sz="1150" dirty="0">
                <a:solidFill>
                  <a:srgbClr val="26262B"/>
                </a:solidFill>
              </a:rPr>
              <a:t> Los Pozos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 err="1">
                <a:solidFill>
                  <a:srgbClr val="26262B"/>
                </a:solidFill>
              </a:rPr>
              <a:t>Otros</a:t>
            </a:r>
            <a:r>
              <a:rPr lang="en-US" sz="1150" dirty="0">
                <a:solidFill>
                  <a:srgbClr val="26262B"/>
                </a:solidFill>
              </a:rPr>
              <a:t>: 32 </a:t>
            </a:r>
            <a:r>
              <a:rPr lang="en-US" sz="1150" dirty="0" err="1">
                <a:solidFill>
                  <a:srgbClr val="26262B"/>
                </a:solidFill>
              </a:rPr>
              <a:t>deslizamientos</a:t>
            </a:r>
            <a:r>
              <a:rPr lang="en-US" sz="1150" dirty="0">
                <a:solidFill>
                  <a:srgbClr val="26262B"/>
                </a:solidFill>
              </a:rPr>
              <a:t> de tierra. </a:t>
            </a:r>
          </a:p>
        </p:txBody>
      </p:sp>
      <p:sp>
        <p:nvSpPr>
          <p:cNvPr id="5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51" name="Text 6">
            <a:extLst>
              <a:ext uri="{FF2B5EF4-FFF2-40B4-BE49-F238E27FC236}">
                <a16:creationId xmlns:a16="http://schemas.microsoft.com/office/drawing/2014/main" id="{8DA69BC0-BC85-3355-6A7A-F5D3C41C9DC9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7D4D5501-DED6-D6B5-FE03-8D03C9327390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53" name="Image 0" descr="/tmp/sismo/img/logo_banner.png">
            <a:extLst>
              <a:ext uri="{FF2B5EF4-FFF2-40B4-BE49-F238E27FC236}">
                <a16:creationId xmlns:a16="http://schemas.microsoft.com/office/drawing/2014/main" id="{E713200C-D06B-9959-E70E-EA0B35D1B1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 de Chiriquí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Afectaciones en viviendas, centros educativos y sistema de agua</a:t>
            </a:r>
            <a:endParaRPr lang="en-US" sz="1300" dirty="0"/>
          </a:p>
        </p:txBody>
      </p:sp>
      <p:pic>
        <p:nvPicPr>
          <p:cNvPr id="4" name="Image 0" descr="/tmp/sismo/img/loc_chiriqu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15568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794760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6" name="Shape 3"/>
          <p:cNvSpPr/>
          <p:nvPr/>
        </p:nvSpPr>
        <p:spPr>
          <a:xfrm>
            <a:off x="3913632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7" name="Image 1" descr="/tmp/sismo/img/ic_cas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994" y="1416954"/>
            <a:ext cx="201900" cy="2019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416552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63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3913632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Residencias con </a:t>
            </a:r>
            <a:r>
              <a:rPr lang="en-US" sz="1000" dirty="0" err="1">
                <a:solidFill>
                  <a:srgbClr val="26262B"/>
                </a:solidFill>
              </a:rPr>
              <a:t>afectaciones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parciales</a:t>
            </a:r>
            <a:r>
              <a:rPr lang="en-US" sz="1000" dirty="0">
                <a:solidFill>
                  <a:srgbClr val="26262B"/>
                </a:solidFill>
              </a:rPr>
              <a:t>/ 253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5483352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7"/>
          <p:cNvSpPr/>
          <p:nvPr/>
        </p:nvSpPr>
        <p:spPr>
          <a:xfrm>
            <a:off x="5602224" y="1307592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2" descr="/tmp/sismo/img/ic_casa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586" y="1416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05144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cs typeface="Arial" pitchFamily="34" charset="-120"/>
              </a:rPr>
              <a:t>28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602224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 con afectación total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7171944" y="1188720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7290816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salud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178" y="14169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93736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7290816" y="1792224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Centro de salud afectado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94760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1" name="Shape 15"/>
          <p:cNvSpPr/>
          <p:nvPr/>
        </p:nvSpPr>
        <p:spPr>
          <a:xfrm>
            <a:off x="3913632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2" name="Image 4" descr="/tmp/sismo/img/ic_escuela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994" y="25965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416552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139</a:t>
            </a:r>
            <a:endParaRPr lang="en-US" sz="2400" dirty="0"/>
          </a:p>
        </p:txBody>
      </p:sp>
      <p:sp>
        <p:nvSpPr>
          <p:cNvPr id="24" name="Text 17"/>
          <p:cNvSpPr txBox="1"/>
          <p:nvPr/>
        </p:nvSpPr>
        <p:spPr>
          <a:xfrm>
            <a:off x="3913632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Centros educativos afectados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5483352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5602224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iglesi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586" y="2596530"/>
            <a:ext cx="201900" cy="2019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105144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29" name="Text 21"/>
          <p:cNvSpPr txBox="1"/>
          <p:nvPr/>
        </p:nvSpPr>
        <p:spPr>
          <a:xfrm>
            <a:off x="5602224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Iglesias afectadas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7171944" y="2368296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1" name="Shape 23"/>
          <p:cNvSpPr/>
          <p:nvPr/>
        </p:nvSpPr>
        <p:spPr>
          <a:xfrm>
            <a:off x="7290816" y="24871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2" name="Image 6" descr="/tmp/sismo/img/ic_via_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178" y="2596530"/>
            <a:ext cx="201900" cy="2019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793736" y="24688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34" name="Text 25"/>
          <p:cNvSpPr txBox="1"/>
          <p:nvPr/>
        </p:nvSpPr>
        <p:spPr>
          <a:xfrm>
            <a:off x="7290816" y="2971800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Infraestructura vial afectada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3794760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6" name="Shape 27"/>
          <p:cNvSpPr/>
          <p:nvPr/>
        </p:nvSpPr>
        <p:spPr>
          <a:xfrm>
            <a:off x="3913632" y="3666744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7" name="Image 7" descr="/tmp/sismo/img/ic_agua_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2994" y="3776106"/>
            <a:ext cx="201900" cy="201900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4416552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39" name="Text 29"/>
          <p:cNvSpPr txBox="1"/>
          <p:nvPr/>
        </p:nvSpPr>
        <p:spPr>
          <a:xfrm>
            <a:off x="3913632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Tanque de </a:t>
            </a:r>
            <a:r>
              <a:rPr lang="en-US" sz="1000" dirty="0" err="1">
                <a:solidFill>
                  <a:srgbClr val="26262B"/>
                </a:solidFill>
              </a:rPr>
              <a:t>agua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colapsados</a:t>
            </a:r>
            <a:endParaRPr lang="en-US" sz="1000" dirty="0"/>
          </a:p>
        </p:txBody>
      </p:sp>
      <p:sp>
        <p:nvSpPr>
          <p:cNvPr id="40" name="Shape 30"/>
          <p:cNvSpPr/>
          <p:nvPr/>
        </p:nvSpPr>
        <p:spPr>
          <a:xfrm>
            <a:off x="5483352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41" name="Shape 31"/>
          <p:cNvSpPr/>
          <p:nvPr/>
        </p:nvSpPr>
        <p:spPr>
          <a:xfrm>
            <a:off x="5602224" y="3666744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42" name="Image 8" descr="/tmp/sismo/img/ic_agua_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1586" y="3776106"/>
            <a:ext cx="201900" cy="201900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6105144" y="3648456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/>
              <a:t>1</a:t>
            </a:r>
          </a:p>
        </p:txBody>
      </p:sp>
      <p:sp>
        <p:nvSpPr>
          <p:cNvPr id="44" name="Text 33"/>
          <p:cNvSpPr txBox="1"/>
          <p:nvPr/>
        </p:nvSpPr>
        <p:spPr>
          <a:xfrm>
            <a:off x="5602224" y="4151376"/>
            <a:ext cx="134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Potabilizadora con fisura</a:t>
            </a:r>
            <a:endParaRPr lang="en-US" sz="1000" dirty="0"/>
          </a:p>
        </p:txBody>
      </p:sp>
      <p:sp>
        <p:nvSpPr>
          <p:cNvPr id="45" name="Shape 34"/>
          <p:cNvSpPr/>
          <p:nvPr/>
        </p:nvSpPr>
        <p:spPr>
          <a:xfrm>
            <a:off x="7171944" y="3547872"/>
            <a:ext cx="1560576" cy="1051560"/>
          </a:xfrm>
          <a:prstGeom prst="roundRect">
            <a:avLst>
              <a:gd name="adj" fmla="val 6087"/>
            </a:avLst>
          </a:prstGeom>
          <a:solidFill>
            <a:srgbClr val="F7F8FA"/>
          </a:solidFill>
          <a:ln w="12700">
            <a:solidFill>
              <a:srgbClr val="C9CFD8"/>
            </a:solidFill>
            <a:prstDash val="dash"/>
          </a:ln>
        </p:spPr>
        <p:txBody>
          <a:bodyPr/>
          <a:lstStyle/>
          <a:p>
            <a:endParaRPr lang="es-PA"/>
          </a:p>
        </p:txBody>
      </p:sp>
      <p:sp>
        <p:nvSpPr>
          <p:cNvPr id="46" name="Text 35"/>
          <p:cNvSpPr txBox="1"/>
          <p:nvPr/>
        </p:nvSpPr>
        <p:spPr>
          <a:xfrm>
            <a:off x="7309104" y="3639312"/>
            <a:ext cx="1286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22</a:t>
            </a: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1050" dirty="0">
                <a:solidFill>
                  <a:srgbClr val="65666A"/>
                </a:solidFill>
              </a:rPr>
              <a:t>edificios gubernamentales y albergues</a:t>
            </a:r>
            <a:endParaRPr lang="en-US" sz="1050" dirty="0"/>
          </a:p>
        </p:txBody>
      </p:sp>
      <p:sp>
        <p:nvSpPr>
          <p:cNvPr id="47" name="Shape 36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48" name="Text 37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Agua potable</a:t>
            </a:r>
            <a:endParaRPr lang="en-US" sz="1250" dirty="0"/>
          </a:p>
        </p:txBody>
      </p:sp>
      <p:sp>
        <p:nvSpPr>
          <p:cNvPr id="49" name="Text 38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1 tanque de agua colapsado.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1 planta potabilizadora con fisura.</a:t>
            </a:r>
            <a:endParaRPr lang="en-US" sz="1150" dirty="0"/>
          </a:p>
        </p:txBody>
      </p:sp>
      <p:sp>
        <p:nvSpPr>
          <p:cNvPr id="5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51" name="Text 6">
            <a:extLst>
              <a:ext uri="{FF2B5EF4-FFF2-40B4-BE49-F238E27FC236}">
                <a16:creationId xmlns:a16="http://schemas.microsoft.com/office/drawing/2014/main" id="{E0027653-A876-8A36-BFFD-4E215A2AE367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E55968A1-1470-AD7D-B440-7CFC17B0F42F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53" name="Image 0" descr="/tmp/sismo/img/logo_banner.png">
            <a:extLst>
              <a:ext uri="{FF2B5EF4-FFF2-40B4-BE49-F238E27FC236}">
                <a16:creationId xmlns:a16="http://schemas.microsoft.com/office/drawing/2014/main" id="{A40C1B63-2C40-4A61-5A44-3740290BEE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 de Panamá Oeste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Afectaciones parciales en viviendas y centros de salud</a:t>
            </a:r>
            <a:endParaRPr lang="en-US" sz="1300" dirty="0"/>
          </a:p>
        </p:txBody>
      </p:sp>
      <p:pic>
        <p:nvPicPr>
          <p:cNvPr id="4" name="Image 0" descr="/tmp/sismo/img/loc_panamaoes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15568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794760" y="1188720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6" name="Shape 3"/>
          <p:cNvSpPr/>
          <p:nvPr/>
        </p:nvSpPr>
        <p:spPr>
          <a:xfrm>
            <a:off x="3913632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7" name="Image 1" descr="/tmp/sismo/img/ic_cas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994" y="1416954"/>
            <a:ext cx="201900" cy="2019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416552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21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3913632" y="1792224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Residencias con afectaciones parciales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5483352" y="1188720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7"/>
          <p:cNvSpPr/>
          <p:nvPr/>
        </p:nvSpPr>
        <p:spPr>
          <a:xfrm>
            <a:off x="5602224" y="1307592"/>
            <a:ext cx="420624" cy="420624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2" descr="/tmp/sismo/img/ic_herido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586" y="1416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05144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6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602224" y="1792224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Lesionados menores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7171944" y="1188720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7290816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salud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178" y="14169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93736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7290816" y="1792224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Centros de salud con afectaciones parciales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94760" y="2596896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1" name="Shape 15"/>
          <p:cNvSpPr/>
          <p:nvPr/>
        </p:nvSpPr>
        <p:spPr>
          <a:xfrm>
            <a:off x="3913632" y="27157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2" name="Image 4" descr="/tmp/sismo/img/ic_escuela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994" y="28251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416552" y="26974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24" name="Text 17"/>
          <p:cNvSpPr txBox="1"/>
          <p:nvPr/>
        </p:nvSpPr>
        <p:spPr>
          <a:xfrm>
            <a:off x="3913632" y="3200400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Escuela afectada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5483352" y="2596896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5602224" y="27157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iglesi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586" y="2825130"/>
            <a:ext cx="201900" cy="2019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105144" y="26974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9" name="Text 21"/>
          <p:cNvSpPr txBox="1"/>
          <p:nvPr/>
        </p:nvSpPr>
        <p:spPr>
          <a:xfrm>
            <a:off x="5602224" y="3200400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Iglesias afectadas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7171944" y="2596896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1" name="Shape 23"/>
          <p:cNvSpPr/>
          <p:nvPr/>
        </p:nvSpPr>
        <p:spPr>
          <a:xfrm>
            <a:off x="7290816" y="27157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2" name="Image 6" descr="/tmp/sismo/img/ic_gobierno_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178" y="2825130"/>
            <a:ext cx="201900" cy="2019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793736" y="26974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34" name="Text 25"/>
          <p:cNvSpPr txBox="1"/>
          <p:nvPr/>
        </p:nvSpPr>
        <p:spPr>
          <a:xfrm>
            <a:off x="7290816" y="3200400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Edificio gubernamental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3794760" y="4005072"/>
            <a:ext cx="4937760" cy="594360"/>
          </a:xfrm>
          <a:prstGeom prst="roundRect">
            <a:avLst>
              <a:gd name="adj" fmla="val 10769"/>
            </a:avLst>
          </a:prstGeom>
          <a:solidFill>
            <a:srgbClr val="F7F8FA"/>
          </a:solidFill>
          <a:ln w="12700">
            <a:solidFill>
              <a:srgbClr val="C9CFD8"/>
            </a:solidFill>
            <a:prstDash val="dash"/>
          </a:ln>
        </p:spPr>
        <p:txBody>
          <a:bodyPr/>
          <a:lstStyle/>
          <a:p>
            <a:endParaRPr lang="es-PA"/>
          </a:p>
        </p:txBody>
      </p:sp>
      <p:sp>
        <p:nvSpPr>
          <p:cNvPr id="36" name="Text 27"/>
          <p:cNvSpPr txBox="1"/>
          <p:nvPr/>
        </p:nvSpPr>
        <p:spPr>
          <a:xfrm>
            <a:off x="3931920" y="4096512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7" name="Shape 28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38" name="Text 29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resumen</a:t>
            </a:r>
            <a:endParaRPr lang="en-US" sz="1250" dirty="0"/>
          </a:p>
        </p:txBody>
      </p:sp>
      <p:sp>
        <p:nvSpPr>
          <p:cNvPr id="39" name="Text 30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Afectaciones parciales en residencias y centros de salud.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2 personas con lesiones </a:t>
            </a:r>
            <a:r>
              <a:rPr lang="en-US" sz="1150" dirty="0" err="1">
                <a:solidFill>
                  <a:srgbClr val="26262B"/>
                </a:solidFill>
              </a:rPr>
              <a:t>menores</a:t>
            </a:r>
            <a:r>
              <a:rPr lang="en-US" sz="1150" dirty="0">
                <a:solidFill>
                  <a:srgbClr val="26262B"/>
                </a:solidFill>
              </a:rPr>
              <a:t>.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4 </a:t>
            </a:r>
            <a:r>
              <a:rPr lang="en-US" sz="1150" dirty="0" err="1">
                <a:solidFill>
                  <a:srgbClr val="26262B"/>
                </a:solidFill>
              </a:rPr>
              <a:t>infraestructuras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r>
              <a:rPr lang="en-US" sz="1150" dirty="0" err="1">
                <a:solidFill>
                  <a:srgbClr val="26262B"/>
                </a:solidFill>
              </a:rPr>
              <a:t>privadas</a:t>
            </a:r>
            <a:r>
              <a:rPr lang="en-US" sz="1150" dirty="0">
                <a:solidFill>
                  <a:srgbClr val="26262B"/>
                </a:solidFill>
              </a:rPr>
              <a:t> </a:t>
            </a:r>
            <a:endParaRPr lang="en-US" sz="115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41" name="Text 6">
            <a:extLst>
              <a:ext uri="{FF2B5EF4-FFF2-40B4-BE49-F238E27FC236}">
                <a16:creationId xmlns:a16="http://schemas.microsoft.com/office/drawing/2014/main" id="{BB8CACE2-B9B9-0C06-7D19-C22347EC5648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161F10CD-D8B5-E24B-A59B-4F61ED1ABFC5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43" name="Image 0" descr="/tmp/sismo/img/logo_banner.png">
            <a:extLst>
              <a:ext uri="{FF2B5EF4-FFF2-40B4-BE49-F238E27FC236}">
                <a16:creationId xmlns:a16="http://schemas.microsoft.com/office/drawing/2014/main" id="{71E41329-D271-765A-F9AE-5DAFB4C3A1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 de Colón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Afectaciones en vivienda, salud e infraestructura vial</a:t>
            </a:r>
            <a:endParaRPr lang="en-US" sz="1300" dirty="0"/>
          </a:p>
        </p:txBody>
      </p:sp>
      <p:pic>
        <p:nvPicPr>
          <p:cNvPr id="4" name="Image 0" descr="/tmp/sismo/img/loc_col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15568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794760" y="1188720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6" name="Shape 3"/>
          <p:cNvSpPr/>
          <p:nvPr/>
        </p:nvSpPr>
        <p:spPr>
          <a:xfrm>
            <a:off x="3913632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7" name="Image 1" descr="/tmp/sismo/img/ic_casa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994" y="1416954"/>
            <a:ext cx="201900" cy="2019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416552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3913632" y="1792224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Residencia unifamiliar (parcial)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5483352" y="1188720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1" name="Shape 7"/>
          <p:cNvSpPr/>
          <p:nvPr/>
        </p:nvSpPr>
        <p:spPr>
          <a:xfrm>
            <a:off x="5602224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2" name="Image 2" descr="/tmp/sismo/img/ic_bodega_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586" y="1416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05144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29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602224" y="1792224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 err="1">
                <a:solidFill>
                  <a:srgbClr val="26262B"/>
                </a:solidFill>
              </a:rPr>
              <a:t>Caserones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r>
              <a:rPr lang="en-US" sz="1000" dirty="0" err="1">
                <a:solidFill>
                  <a:srgbClr val="26262B"/>
                </a:solidFill>
              </a:rPr>
              <a:t>afectados</a:t>
            </a:r>
            <a:r>
              <a:rPr lang="en-US" sz="1000" dirty="0">
                <a:solidFill>
                  <a:srgbClr val="26262B"/>
                </a:solidFill>
              </a:rPr>
              <a:t> 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7171944" y="1188720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7290816" y="1307592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hospital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0178" y="14169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93736" y="1289304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7290816" y="1792224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Hospital con afectaciones parciales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94760" y="2596896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1" name="Shape 15"/>
          <p:cNvSpPr/>
          <p:nvPr/>
        </p:nvSpPr>
        <p:spPr>
          <a:xfrm>
            <a:off x="3913632" y="27157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2" name="Image 4" descr="/tmp/sismo/img/ic_gobierno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994" y="28251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416552" y="26974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24" name="Text 17"/>
          <p:cNvSpPr txBox="1"/>
          <p:nvPr/>
        </p:nvSpPr>
        <p:spPr>
          <a:xfrm>
            <a:off x="3913632" y="3200400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Edificio gubernamental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5483352" y="2596896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5602224" y="27157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vi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586" y="2825130"/>
            <a:ext cx="201900" cy="2019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105144" y="26974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29" name="Text 21"/>
          <p:cNvSpPr txBox="1"/>
          <p:nvPr/>
        </p:nvSpPr>
        <p:spPr>
          <a:xfrm>
            <a:off x="5602224" y="3200400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Infraestructura vial afectada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7171944" y="2596896"/>
            <a:ext cx="1560576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31" name="Shape 23"/>
          <p:cNvSpPr/>
          <p:nvPr/>
        </p:nvSpPr>
        <p:spPr>
          <a:xfrm>
            <a:off x="7290816" y="2715768"/>
            <a:ext cx="420624" cy="420624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32" name="Image 6" descr="/tmp/sismo/img/ic_puente_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178" y="2825130"/>
            <a:ext cx="201900" cy="2019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793736" y="2697480"/>
            <a:ext cx="847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BA6"/>
                </a:solidFill>
                <a:latin typeface="Arial" pitchFamily="34" charset="0"/>
                <a:cs typeface="Arial" pitchFamily="34" charset="-120"/>
              </a:rPr>
              <a:t>36</a:t>
            </a:r>
            <a:endParaRPr lang="en-US" sz="2400" dirty="0"/>
          </a:p>
        </p:txBody>
      </p:sp>
      <p:sp>
        <p:nvSpPr>
          <p:cNvPr id="34" name="Text 25"/>
          <p:cNvSpPr txBox="1"/>
          <p:nvPr/>
        </p:nvSpPr>
        <p:spPr>
          <a:xfrm>
            <a:off x="7290816" y="3200400"/>
            <a:ext cx="1341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6262B"/>
                </a:solidFill>
              </a:rPr>
              <a:t>Centros </a:t>
            </a:r>
            <a:r>
              <a:rPr lang="en-US" sz="1000" dirty="0" err="1">
                <a:solidFill>
                  <a:srgbClr val="26262B"/>
                </a:solidFill>
              </a:rPr>
              <a:t>educativos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3794760" y="4005072"/>
            <a:ext cx="4937760" cy="594360"/>
          </a:xfrm>
          <a:prstGeom prst="roundRect">
            <a:avLst>
              <a:gd name="adj" fmla="val 10769"/>
            </a:avLst>
          </a:prstGeom>
          <a:solidFill>
            <a:srgbClr val="F7F8FA"/>
          </a:solidFill>
          <a:ln w="12700">
            <a:solidFill>
              <a:srgbClr val="C9CFD8"/>
            </a:solidFill>
            <a:prstDash val="dash"/>
          </a:ln>
        </p:spPr>
        <p:txBody>
          <a:bodyPr/>
          <a:lstStyle/>
          <a:p>
            <a:endParaRPr lang="es-PA"/>
          </a:p>
        </p:txBody>
      </p:sp>
      <p:sp>
        <p:nvSpPr>
          <p:cNvPr id="36" name="Text 27"/>
          <p:cNvSpPr txBox="1"/>
          <p:nvPr/>
        </p:nvSpPr>
        <p:spPr>
          <a:xfrm>
            <a:off x="3931920" y="4096512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 err="1">
                <a:solidFill>
                  <a:srgbClr val="65666A"/>
                </a:solidFill>
              </a:rPr>
              <a:t>Albergues</a:t>
            </a:r>
            <a:endParaRPr lang="en-US" sz="1050" b="1" dirty="0">
              <a:solidFill>
                <a:srgbClr val="65666A"/>
              </a:solidFill>
            </a:endParaRPr>
          </a:p>
          <a:p>
            <a:pPr marL="0" indent="0">
              <a:buNone/>
            </a:pPr>
            <a:r>
              <a:rPr lang="en-US" sz="1050" b="1" dirty="0">
                <a:solidFill>
                  <a:srgbClr val="65666A"/>
                </a:solidFill>
              </a:rPr>
              <a:t>0 </a:t>
            </a:r>
            <a:r>
              <a:rPr lang="en-US" sz="1050" b="1" dirty="0" err="1">
                <a:solidFill>
                  <a:srgbClr val="65666A"/>
                </a:solidFill>
              </a:rPr>
              <a:t>en</a:t>
            </a:r>
            <a:r>
              <a:rPr lang="en-US" sz="1050" b="1" dirty="0">
                <a:solidFill>
                  <a:srgbClr val="65666A"/>
                </a:solidFill>
              </a:rPr>
              <a:t> Colón Centro / + de 257 personas</a:t>
            </a:r>
            <a:endParaRPr lang="en-US" sz="1050" dirty="0"/>
          </a:p>
        </p:txBody>
      </p:sp>
      <p:sp>
        <p:nvSpPr>
          <p:cNvPr id="37" name="Shape 28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38" name="Text 29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Detalle</a:t>
            </a:r>
            <a:endParaRPr lang="en-US" sz="1250" dirty="0"/>
          </a:p>
        </p:txBody>
      </p:sp>
      <p:sp>
        <p:nvSpPr>
          <p:cNvPr id="39" name="Text 30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Hospital San Juan, con afectaciones parciales.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6262B"/>
                </a:solidFill>
              </a:rPr>
              <a:t>Edificio gubernamental: Mercado Municipal.</a:t>
            </a:r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41" name="Text 6">
            <a:extLst>
              <a:ext uri="{FF2B5EF4-FFF2-40B4-BE49-F238E27FC236}">
                <a16:creationId xmlns:a16="http://schemas.microsoft.com/office/drawing/2014/main" id="{B0D9132C-B32A-2308-DCBE-2D38C631900B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2305FD0-94CF-6942-3FDB-A26EB147AB99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43" name="Image 0" descr="/tmp/sismo/img/logo_banner.png">
            <a:extLst>
              <a:ext uri="{FF2B5EF4-FFF2-40B4-BE49-F238E27FC236}">
                <a16:creationId xmlns:a16="http://schemas.microsoft.com/office/drawing/2014/main" id="{66E2FA32-DD29-CC61-7608-55A97EF569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2860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Provincias de Panamá y Darién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7315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5666A"/>
                </a:solidFill>
              </a:rPr>
              <a:t>Afectaciones menores y monitoreo preventivo</a:t>
            </a:r>
            <a:endParaRPr lang="en-US" sz="1300" dirty="0"/>
          </a:p>
        </p:txBody>
      </p:sp>
      <p:pic>
        <p:nvPicPr>
          <p:cNvPr id="4" name="Image 0" descr="/tmp/sismo/img/loc_panamadari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15568"/>
            <a:ext cx="3154680" cy="138017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11480" y="2633472"/>
            <a:ext cx="3154680" cy="2011680"/>
          </a:xfrm>
          <a:prstGeom prst="roundRect">
            <a:avLst>
              <a:gd name="adj" fmla="val 3182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6" name="Text 3"/>
          <p:cNvSpPr txBox="1"/>
          <p:nvPr/>
        </p:nvSpPr>
        <p:spPr>
          <a:xfrm>
            <a:off x="576072" y="2743200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Darién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576072" y="3072384"/>
            <a:ext cx="286207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6262B"/>
                </a:solidFill>
              </a:rPr>
              <a:t> 10 Centros </a:t>
            </a:r>
            <a:r>
              <a:rPr lang="en-US" sz="1200" dirty="0" err="1">
                <a:solidFill>
                  <a:srgbClr val="26262B"/>
                </a:solidFill>
              </a:rPr>
              <a:t>educativos</a:t>
            </a:r>
            <a:r>
              <a:rPr lang="en-US" sz="1200" dirty="0">
                <a:solidFill>
                  <a:srgbClr val="26262B"/>
                </a:solidFill>
              </a:rPr>
              <a:t> </a:t>
            </a:r>
            <a:r>
              <a:rPr lang="en-US" sz="1200" dirty="0" err="1">
                <a:solidFill>
                  <a:srgbClr val="26262B"/>
                </a:solidFill>
              </a:rPr>
              <a:t>afectados</a:t>
            </a:r>
            <a:endParaRPr lang="en-US" sz="1200" dirty="0">
              <a:solidFill>
                <a:srgbClr val="26262B"/>
              </a:solidFill>
            </a:endParaRP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6262B"/>
                </a:solidFill>
              </a:rPr>
              <a:t>1 </a:t>
            </a:r>
            <a:r>
              <a:rPr lang="en-US" sz="1200" dirty="0" err="1">
                <a:solidFill>
                  <a:srgbClr val="26262B"/>
                </a:solidFill>
              </a:rPr>
              <a:t>centro</a:t>
            </a:r>
            <a:r>
              <a:rPr lang="en-US" sz="1200" dirty="0">
                <a:solidFill>
                  <a:srgbClr val="26262B"/>
                </a:solidFill>
              </a:rPr>
              <a:t> medico 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6262B"/>
                </a:solidFill>
              </a:rPr>
              <a:t>3 </a:t>
            </a:r>
            <a:r>
              <a:rPr lang="en-US" sz="1200" dirty="0" err="1">
                <a:solidFill>
                  <a:srgbClr val="26262B"/>
                </a:solidFill>
              </a:rPr>
              <a:t>edificios</a:t>
            </a:r>
            <a:r>
              <a:rPr lang="en-US" sz="1200" dirty="0">
                <a:solidFill>
                  <a:srgbClr val="26262B"/>
                </a:solidFill>
              </a:rPr>
              <a:t> </a:t>
            </a:r>
            <a:r>
              <a:rPr lang="en-US" sz="1200" dirty="0" err="1">
                <a:solidFill>
                  <a:srgbClr val="26262B"/>
                </a:solidFill>
              </a:rPr>
              <a:t>gubernamentales</a:t>
            </a:r>
            <a:endParaRPr lang="en-US" sz="1200" dirty="0">
              <a:solidFill>
                <a:srgbClr val="26262B"/>
              </a:solidFill>
            </a:endParaRP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6262B"/>
                </a:solidFill>
              </a:rPr>
              <a:t>1 Vivienda con </a:t>
            </a:r>
            <a:r>
              <a:rPr lang="en-US" sz="1200" dirty="0" err="1">
                <a:solidFill>
                  <a:srgbClr val="26262B"/>
                </a:solidFill>
              </a:rPr>
              <a:t>afectaciones</a:t>
            </a:r>
            <a:r>
              <a:rPr lang="en-US" sz="1200" dirty="0">
                <a:solidFill>
                  <a:srgbClr val="26262B"/>
                </a:solidFill>
              </a:rPr>
              <a:t> </a:t>
            </a:r>
            <a:r>
              <a:rPr lang="en-US" sz="1200" dirty="0" err="1">
                <a:solidFill>
                  <a:srgbClr val="26262B"/>
                </a:solidFill>
              </a:rPr>
              <a:t>moderadas</a:t>
            </a:r>
            <a:r>
              <a:rPr lang="en-US" sz="1200" dirty="0">
                <a:solidFill>
                  <a:srgbClr val="26262B"/>
                </a:solidFill>
              </a:rPr>
              <a:t>. </a:t>
            </a:r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3794760" y="111556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Panamá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794760" y="1508760"/>
            <a:ext cx="493776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0" name="Shape 7"/>
          <p:cNvSpPr/>
          <p:nvPr/>
        </p:nvSpPr>
        <p:spPr>
          <a:xfrm>
            <a:off x="3904488" y="1591056"/>
            <a:ext cx="384048" cy="384048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1" name="Image 1" descr="/tmp/sismo/img/ic_edificio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340" y="1690908"/>
            <a:ext cx="184343" cy="18434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434840" y="150876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 err="1">
                <a:solidFill>
                  <a:srgbClr val="26262B"/>
                </a:solidFill>
              </a:rPr>
              <a:t>Evacuación</a:t>
            </a:r>
            <a:r>
              <a:rPr lang="en-US" sz="1150" dirty="0">
                <a:solidFill>
                  <a:srgbClr val="26262B"/>
                </a:solidFill>
              </a:rPr>
              <a:t> del Hospital Santo Tomas, Antigua </a:t>
            </a:r>
            <a:r>
              <a:rPr lang="en-US" sz="1150" dirty="0" err="1">
                <a:solidFill>
                  <a:srgbClr val="26262B"/>
                </a:solidFill>
              </a:rPr>
              <a:t>maternidad</a:t>
            </a:r>
            <a:r>
              <a:rPr lang="en-US" sz="1150" dirty="0">
                <a:solidFill>
                  <a:srgbClr val="26262B"/>
                </a:solidFill>
              </a:rPr>
              <a:t>/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26262B"/>
                </a:solidFill>
              </a:rPr>
              <a:t>+ 40 </a:t>
            </a:r>
            <a:r>
              <a:rPr lang="en-US" sz="1150" dirty="0" err="1">
                <a:solidFill>
                  <a:srgbClr val="26262B"/>
                </a:solidFill>
              </a:rPr>
              <a:t>pacientes</a:t>
            </a:r>
            <a:r>
              <a:rPr lang="en-US" sz="1150" dirty="0">
                <a:solidFill>
                  <a:srgbClr val="26262B"/>
                </a:solidFill>
              </a:rPr>
              <a:t>. 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3794760" y="2148840"/>
            <a:ext cx="493776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4" name="Shape 10"/>
          <p:cNvSpPr/>
          <p:nvPr/>
        </p:nvSpPr>
        <p:spPr>
          <a:xfrm>
            <a:off x="3904488" y="2231136"/>
            <a:ext cx="384048" cy="384048"/>
          </a:xfrm>
          <a:prstGeom prst="ellipse">
            <a:avLst/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5" name="Image 2" descr="/tmp/sismo/img/ic_hospital_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4340" y="2330988"/>
            <a:ext cx="184343" cy="18434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434840" y="21488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6262B"/>
                </a:solidFill>
              </a:rPr>
              <a:t> 43 Centros </a:t>
            </a:r>
            <a:r>
              <a:rPr lang="en-US" sz="1150" dirty="0" err="1">
                <a:solidFill>
                  <a:srgbClr val="26262B"/>
                </a:solidFill>
              </a:rPr>
              <a:t>educativos</a:t>
            </a:r>
            <a:r>
              <a:rPr lang="en-US" sz="1150" dirty="0">
                <a:solidFill>
                  <a:srgbClr val="26262B"/>
                </a:solidFill>
              </a:rPr>
              <a:t>  </a:t>
            </a:r>
            <a:r>
              <a:rPr lang="en-US" sz="1150" dirty="0" err="1">
                <a:solidFill>
                  <a:srgbClr val="26262B"/>
                </a:solidFill>
              </a:rPr>
              <a:t>afectados</a:t>
            </a:r>
            <a:r>
              <a:rPr lang="en-US" sz="1150" dirty="0">
                <a:solidFill>
                  <a:srgbClr val="26262B"/>
                </a:solidFill>
              </a:rPr>
              <a:t> 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3794760" y="2788920"/>
            <a:ext cx="493776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18" name="Shape 13"/>
          <p:cNvSpPr/>
          <p:nvPr/>
        </p:nvSpPr>
        <p:spPr>
          <a:xfrm>
            <a:off x="3904488" y="2871216"/>
            <a:ext cx="384048" cy="384048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9" name="Image 3" descr="/tmp/sismo/img/ic_ola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4340" y="2971068"/>
            <a:ext cx="184343" cy="184343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4434840" y="27889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6262B"/>
                </a:solidFill>
              </a:rPr>
              <a:t>Monitoreo de los niveles del mar por parte de los estamentos de seguridad y emergencias.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3794760" y="3429000"/>
            <a:ext cx="493776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2" name="Shape 16"/>
          <p:cNvSpPr/>
          <p:nvPr/>
        </p:nvSpPr>
        <p:spPr>
          <a:xfrm>
            <a:off x="3904488" y="3511296"/>
            <a:ext cx="384048" cy="384048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3" name="Image 4" descr="/tmp/sismo/img/ic_comercio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4340" y="3611148"/>
            <a:ext cx="184343" cy="184343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4434840" y="342900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 err="1">
                <a:solidFill>
                  <a:srgbClr val="26262B"/>
                </a:solidFill>
              </a:rPr>
              <a:t>Afectaciones</a:t>
            </a:r>
            <a:r>
              <a:rPr lang="en-US" sz="1150" dirty="0">
                <a:solidFill>
                  <a:srgbClr val="26262B"/>
                </a:solidFill>
              </a:rPr>
              <a:t>  a comercios.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3794760" y="4069080"/>
            <a:ext cx="493776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9525">
            <a:solidFill>
              <a:srgbClr val="E2E7EF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  <p:txBody>
          <a:bodyPr/>
          <a:lstStyle/>
          <a:p>
            <a:endParaRPr lang="es-PA"/>
          </a:p>
        </p:txBody>
      </p:sp>
      <p:sp>
        <p:nvSpPr>
          <p:cNvPr id="26" name="Shape 19"/>
          <p:cNvSpPr/>
          <p:nvPr/>
        </p:nvSpPr>
        <p:spPr>
          <a:xfrm>
            <a:off x="3904488" y="4151376"/>
            <a:ext cx="384048" cy="384048"/>
          </a:xfrm>
          <a:prstGeom prst="ellipse">
            <a:avLst/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7" name="Image 5" descr="/tmp/sismo/img/ic_casa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4340" y="4251228"/>
            <a:ext cx="184343" cy="184343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4434840" y="406908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 err="1">
                <a:solidFill>
                  <a:srgbClr val="26262B"/>
                </a:solidFill>
              </a:rPr>
              <a:t>Afectaciones</a:t>
            </a:r>
            <a:r>
              <a:rPr lang="en-US" sz="1150" dirty="0">
                <a:solidFill>
                  <a:srgbClr val="26262B"/>
                </a:solidFill>
              </a:rPr>
              <a:t>  </a:t>
            </a:r>
            <a:r>
              <a:rPr lang="en-US" sz="1150" dirty="0" err="1">
                <a:solidFill>
                  <a:srgbClr val="26262B"/>
                </a:solidFill>
              </a:rPr>
              <a:t>descartadas</a:t>
            </a:r>
            <a:r>
              <a:rPr lang="en-US" sz="1150" dirty="0">
                <a:solidFill>
                  <a:srgbClr val="26262B"/>
                </a:solidFill>
              </a:rPr>
              <a:t> a residencias en el Archipiélago de Las Perlas.</a:t>
            </a:r>
            <a:endParaRPr lang="en-US" sz="11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5666A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FC6D7E40-9451-F28B-1390-FCBD02C5D82F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F022C11C-C454-E087-BD00-F817ED43D0D7}"/>
              </a:ext>
            </a:extLst>
          </p:cNvPr>
          <p:cNvSpPr/>
          <p:nvPr/>
        </p:nvSpPr>
        <p:spPr>
          <a:xfrm>
            <a:off x="8229600" y="135012"/>
            <a:ext cx="564596" cy="668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/>
          </a:p>
        </p:txBody>
      </p:sp>
      <p:pic>
        <p:nvPicPr>
          <p:cNvPr id="32" name="Image 0" descr="/tmp/sismo/img/logo_banner.png">
            <a:extLst>
              <a:ext uri="{FF2B5EF4-FFF2-40B4-BE49-F238E27FC236}">
                <a16:creationId xmlns:a16="http://schemas.microsoft.com/office/drawing/2014/main" id="{BD976F48-CF3C-790A-BEC3-393196EA1D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1329" y="115306"/>
            <a:ext cx="2693798" cy="2919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20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E13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Respuesta en curso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11480" y="1097280"/>
            <a:ext cx="4096512" cy="1024128"/>
          </a:xfrm>
          <a:prstGeom prst="roundRect">
            <a:avLst>
              <a:gd name="adj" fmla="val 7143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4" name="Shape 2"/>
          <p:cNvSpPr/>
          <p:nvPr/>
        </p:nvSpPr>
        <p:spPr>
          <a:xfrm>
            <a:off x="594360" y="1353312"/>
            <a:ext cx="512064" cy="512064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5" name="Image 0" descr="/tmp/sismo/img/ic_escudo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97" y="1486449"/>
            <a:ext cx="245791" cy="24579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170432"/>
            <a:ext cx="31089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E1370"/>
                </a:solidFill>
              </a:rPr>
              <a:t>Los estamentos de seguridad y emergencia continúan con atenciones, monitoreo y seguimiento en las zonas afectadas.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36008" y="1097280"/>
            <a:ext cx="4096512" cy="1024128"/>
          </a:xfrm>
          <a:prstGeom prst="roundRect">
            <a:avLst>
              <a:gd name="adj" fmla="val 7143"/>
            </a:avLst>
          </a:prstGeom>
          <a:solidFill>
            <a:srgbClr val="F0EDF7"/>
          </a:solidFill>
          <a:ln w="12700">
            <a:solidFill>
              <a:srgbClr val="F0EDF7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8" name="Shape 5"/>
          <p:cNvSpPr/>
          <p:nvPr/>
        </p:nvSpPr>
        <p:spPr>
          <a:xfrm>
            <a:off x="4818888" y="1353312"/>
            <a:ext cx="512064" cy="512064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9" name="Image 1" descr="/tmp/sismo/img/ic_ola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025" y="1486449"/>
            <a:ext cx="245791" cy="24579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504688" y="1170432"/>
            <a:ext cx="31089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E1370"/>
                </a:solidFill>
              </a:rPr>
              <a:t>Se mantiene el monitoreo de los niveles del mar.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11480" y="2286000"/>
            <a:ext cx="4096512" cy="1024128"/>
          </a:xfrm>
          <a:prstGeom prst="roundRect">
            <a:avLst>
              <a:gd name="adj" fmla="val 7143"/>
            </a:avLst>
          </a:prstGeom>
          <a:solidFill>
            <a:srgbClr val="F0EDF7"/>
          </a:solidFill>
          <a:ln w="12700">
            <a:solidFill>
              <a:srgbClr val="F0EDF7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12" name="Shape 8"/>
          <p:cNvSpPr/>
          <p:nvPr/>
        </p:nvSpPr>
        <p:spPr>
          <a:xfrm>
            <a:off x="594360" y="2542032"/>
            <a:ext cx="512064" cy="512064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3" name="Image 2" descr="/tmp/sismo/img/ic_buscar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497" y="2675169"/>
            <a:ext cx="245791" cy="245791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280160" y="2359152"/>
            <a:ext cx="31089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E1370"/>
                </a:solidFill>
              </a:rPr>
              <a:t>Al momento no se reportan personas desaparecidas.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36008" y="2286000"/>
            <a:ext cx="4096512" cy="1024128"/>
          </a:xfrm>
          <a:prstGeom prst="roundRect">
            <a:avLst>
              <a:gd name="adj" fmla="val 7143"/>
            </a:avLst>
          </a:prstGeom>
          <a:solidFill>
            <a:srgbClr val="EAF2FB"/>
          </a:solidFill>
          <a:ln w="12700">
            <a:solidFill>
              <a:srgbClr val="EAF2FB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sp>
        <p:nvSpPr>
          <p:cNvPr id="16" name="Shape 11"/>
          <p:cNvSpPr/>
          <p:nvPr/>
        </p:nvSpPr>
        <p:spPr>
          <a:xfrm>
            <a:off x="4818888" y="2542032"/>
            <a:ext cx="512064" cy="512064"/>
          </a:xfrm>
          <a:prstGeom prst="ellipse">
            <a:avLst/>
          </a:prstGeom>
          <a:solidFill>
            <a:srgbClr val="005BA6"/>
          </a:solidFill>
          <a:ln w="12700">
            <a:solidFill>
              <a:srgbClr val="005BA6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17" name="Image 3" descr="/tmp/sismo/img/ic_info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025" y="2675169"/>
            <a:ext cx="245791" cy="245791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504688" y="2359152"/>
            <a:ext cx="31089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E1370"/>
                </a:solidFill>
              </a:rPr>
              <a:t>Las cifras son preliminares y se actualizarán conforme avance la evaluación de daños.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411480" y="3657600"/>
            <a:ext cx="8321040" cy="0"/>
          </a:xfrm>
          <a:prstGeom prst="line">
            <a:avLst/>
          </a:prstGeom>
          <a:noFill/>
          <a:ln w="12700">
            <a:solidFill>
              <a:srgbClr val="E2E7EF"/>
            </a:solidFill>
            <a:prstDash val="solid"/>
          </a:ln>
        </p:spPr>
        <p:txBody>
          <a:bodyPr/>
          <a:lstStyle/>
          <a:p>
            <a:endParaRPr lang="es-PA"/>
          </a:p>
        </p:txBody>
      </p:sp>
      <p:pic>
        <p:nvPicPr>
          <p:cNvPr id="20" name="Image 4" descr="/tmp/sismo/img/logo_bann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1640" y="3840480"/>
            <a:ext cx="5760720" cy="624318"/>
          </a:xfrm>
          <a:prstGeom prst="rect">
            <a:avLst/>
          </a:prstGeom>
        </p:spPr>
      </p:pic>
      <p:sp>
        <p:nvSpPr>
          <p:cNvPr id="21" name="Text 6">
            <a:extLst>
              <a:ext uri="{FF2B5EF4-FFF2-40B4-BE49-F238E27FC236}">
                <a16:creationId xmlns:a16="http://schemas.microsoft.com/office/drawing/2014/main" id="{2E655491-A17A-6864-A50C-75412C3A1F04}"/>
              </a:ext>
            </a:extLst>
          </p:cNvPr>
          <p:cNvSpPr txBox="1"/>
          <p:nvPr/>
        </p:nvSpPr>
        <p:spPr>
          <a:xfrm>
            <a:off x="91133" y="4821927"/>
            <a:ext cx="6026448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SINAPROC - Centro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Operaciones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de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Emergencia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 Nacional, Balance </a:t>
            </a:r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preliminar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1148</Words>
  <Application>Microsoft Macintosh PowerPoint</Application>
  <PresentationFormat>Presentación en pantalla (16:9)</PresentationFormat>
  <Paragraphs>275</Paragraphs>
  <Slides>14</Slides>
  <Notes>14</Notes>
  <HiddenSlides>1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Presentación de PowerPoint</vt:lpstr>
      <vt:lpstr>Características del evento</vt:lpstr>
      <vt:lpstr>Panorama nacional</vt:lpstr>
      <vt:lpstr>Provincia de Veraguas</vt:lpstr>
      <vt:lpstr>Veraguas: detalle de afectaciones</vt:lpstr>
      <vt:lpstr>Provincia de Coclé</vt:lpstr>
      <vt:lpstr>Provincia de Los Santos</vt:lpstr>
      <vt:lpstr>Los Santos: Isla Caña y comunidades</vt:lpstr>
      <vt:lpstr>Provincia de Herrera</vt:lpstr>
      <vt:lpstr>Provincia de Chiriquí</vt:lpstr>
      <vt:lpstr>Provincia de Panamá Oeste</vt:lpstr>
      <vt:lpstr>Provincia de Colón</vt:lpstr>
      <vt:lpstr>Provincias de Panamá y Darién</vt:lpstr>
      <vt:lpstr>Presentación de PowerPoint</vt:lpstr>
    </vt:vector>
  </TitlesOfParts>
  <Company>Ministerio de Gobierno – SINAPROC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 preliminar de situación – Sismo 7.5</dc:title>
  <dc:subject>PptxGenJS Presentation</dc:subject>
  <dc:creator>Ministerio de Gobierno – SINAPROC</dc:creator>
  <cp:lastModifiedBy>Malitzie Rivera</cp:lastModifiedBy>
  <cp:revision>67</cp:revision>
  <cp:lastPrinted>2026-10-10T19:47:24Z</cp:lastPrinted>
  <dcterms:created xsi:type="dcterms:W3CDTF">2026-10-10T01:42:14Z</dcterms:created>
  <dcterms:modified xsi:type="dcterms:W3CDTF">2026-10-12T18:18:03Z</dcterms:modified>
</cp:coreProperties>
</file>